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2" r:id="rId2"/>
    <p:sldId id="355" r:id="rId3"/>
    <p:sldId id="516" r:id="rId4"/>
    <p:sldId id="505" r:id="rId5"/>
    <p:sldId id="506" r:id="rId6"/>
    <p:sldId id="507" r:id="rId7"/>
    <p:sldId id="517" r:id="rId8"/>
    <p:sldId id="508" r:id="rId9"/>
    <p:sldId id="509" r:id="rId10"/>
    <p:sldId id="518" r:id="rId11"/>
    <p:sldId id="510" r:id="rId12"/>
    <p:sldId id="525" r:id="rId13"/>
    <p:sldId id="512" r:id="rId14"/>
    <p:sldId id="513" r:id="rId15"/>
    <p:sldId id="522" r:id="rId16"/>
    <p:sldId id="524" r:id="rId17"/>
    <p:sldId id="523" r:id="rId18"/>
    <p:sldId id="514" r:id="rId19"/>
    <p:sldId id="519" r:id="rId20"/>
    <p:sldId id="515" r:id="rId21"/>
    <p:sldId id="526" r:id="rId22"/>
    <p:sldId id="521" r:id="rId23"/>
    <p:sldId id="504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hmet zafer kalayci" initials="mzk" lastIdx="1" clrIdx="0">
    <p:extLst>
      <p:ext uri="{19B8F6BF-5375-455C-9EA6-DF929625EA0E}">
        <p15:presenceInfo xmlns:p15="http://schemas.microsoft.com/office/powerpoint/2012/main" userId="74aba7aed482ad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95959"/>
    <a:srgbClr val="FFFFFF"/>
    <a:srgbClr val="EAEFF7"/>
    <a:srgbClr val="8497B0"/>
    <a:srgbClr val="D2DEEF"/>
    <a:srgbClr val="003546"/>
    <a:srgbClr val="F64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400" b="1" dirty="0"/>
              <a:t>GETAT Uygulama Merkezleri Kurum Bazlı Dağılım</a:t>
            </a:r>
            <a:r>
              <a:rPr lang="tr-TR" sz="2400" b="1" baseline="0" dirty="0"/>
              <a:t>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53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Vakıf Üniversitesi</c:v>
                </c:pt>
                <c:pt idx="1">
                  <c:v>Devlet Üniversitesi</c:v>
                </c:pt>
                <c:pt idx="2">
                  <c:v>Sağlık Bakanlığı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21</c:v>
                </c:pt>
                <c:pt idx="2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11-44D8-854A-4E6A06E84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480128"/>
        <c:axId val="102479736"/>
      </c:barChart>
      <c:catAx>
        <c:axId val="10248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2479736"/>
        <c:crosses val="autoZero"/>
        <c:auto val="1"/>
        <c:lblAlgn val="ctr"/>
        <c:lblOffset val="100"/>
        <c:noMultiLvlLbl val="0"/>
      </c:catAx>
      <c:valAx>
        <c:axId val="102479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248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tr-TR" sz="2000" b="1" dirty="0">
                <a:solidFill>
                  <a:srgbClr val="666666"/>
                </a:solidFill>
              </a:rPr>
              <a:t>Yıllara</a:t>
            </a:r>
            <a:r>
              <a:rPr lang="tr-TR" sz="2000" b="1" baseline="0" dirty="0">
                <a:solidFill>
                  <a:srgbClr val="666666"/>
                </a:solidFill>
              </a:rPr>
              <a:t> Göre </a:t>
            </a:r>
            <a:r>
              <a:rPr lang="tr-TR" sz="2000" b="1" dirty="0">
                <a:solidFill>
                  <a:srgbClr val="666666"/>
                </a:solidFill>
              </a:rPr>
              <a:t>GETAT</a:t>
            </a:r>
            <a:r>
              <a:rPr lang="tr-TR" sz="2000" b="1" baseline="0" dirty="0">
                <a:solidFill>
                  <a:srgbClr val="666666"/>
                </a:solidFill>
              </a:rPr>
              <a:t> Klinik Uygulamalara Etik Yaklaşım Kursunda Başarılı Olan Katılımcı Sayısı</a:t>
            </a:r>
            <a:endParaRPr lang="tr-TR" sz="20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prstClr val="black"/>
                </a:solidFill>
              </a:defRPr>
            </a:pPr>
            <a:endParaRPr lang="en-US" sz="2000" b="1" dirty="0">
              <a:solidFill>
                <a:srgbClr val="666666"/>
              </a:solidFill>
            </a:endParaRPr>
          </a:p>
        </c:rich>
      </c:tx>
      <c:layout>
        <c:manualLayout>
          <c:xMode val="edge"/>
          <c:yMode val="edge"/>
          <c:x val="0.10576041666666666"/>
          <c:y val="5.60436297524529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0" i="0" u="none" strike="noStrike" kern="1200" spc="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37420939960629923"/>
          <c:y val="0.2290313438776749"/>
          <c:w val="0.32241453412073495"/>
          <c:h val="0.66467938665655735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Klinik Araştırma Başvuru Sayısı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A3-4B8C-BDC7-6E1A7BABFA6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A3-4B8C-BDC7-6E1A7BABFA6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A3-4B8C-BDC7-6E1A7BABFA6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BA3-4B8C-BDC7-6E1A7BABFA65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BA3-4B8C-BDC7-6E1A7BABFA65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BA3-4B8C-BDC7-6E1A7BABFA65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4F1-45C0-9E1B-817D7C4F33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Sayfa1!$A$2:$A$7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338</c:v>
                </c:pt>
                <c:pt idx="1">
                  <c:v>60</c:v>
                </c:pt>
                <c:pt idx="2">
                  <c:v>74</c:v>
                </c:pt>
                <c:pt idx="3">
                  <c:v>143</c:v>
                </c:pt>
                <c:pt idx="4">
                  <c:v>74</c:v>
                </c:pt>
                <c:pt idx="5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BA3-4B8C-BDC7-6E1A7BABFA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tr-T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400" b="1" dirty="0">
                <a:solidFill>
                  <a:srgbClr val="595959"/>
                </a:solidFill>
              </a:rPr>
              <a:t>Geleneksel</a:t>
            </a:r>
            <a:r>
              <a:rPr lang="tr-TR" sz="2400" b="1" baseline="0" dirty="0">
                <a:solidFill>
                  <a:srgbClr val="595959"/>
                </a:solidFill>
              </a:rPr>
              <a:t> ve Tamamlayıcı Tıp </a:t>
            </a:r>
            <a:br>
              <a:rPr lang="tr-TR" sz="2400" b="1" baseline="0" dirty="0">
                <a:solidFill>
                  <a:srgbClr val="595959"/>
                </a:solidFill>
              </a:rPr>
            </a:br>
            <a:r>
              <a:rPr lang="tr-TR" sz="2400" b="1" baseline="0" dirty="0">
                <a:solidFill>
                  <a:srgbClr val="595959"/>
                </a:solidFill>
              </a:rPr>
              <a:t>Etik Kurulları Kurumsal Dağılımı</a:t>
            </a:r>
            <a:endParaRPr lang="tr-TR" sz="2400" b="1" dirty="0">
              <a:solidFill>
                <a:srgbClr val="595959"/>
              </a:solidFill>
            </a:endParaRPr>
          </a:p>
        </c:rich>
      </c:tx>
      <c:layout>
        <c:manualLayout>
          <c:xMode val="edge"/>
          <c:yMode val="edge"/>
          <c:x val="0.32758740654206581"/>
          <c:y val="1.3909284812685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3.2573823210748955E-2"/>
          <c:y val="0.15645466319574211"/>
          <c:w val="0.95537534418627124"/>
          <c:h val="0.74718755235382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Sağlık Bakanlığı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2C-4BCC-A301-948EAC137143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Devlet Üniversitesi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2C-4BCC-A301-948EAC137143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Vakıf Üniversitesi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Sayfa1!$A$2</c:f>
              <c:numCache>
                <c:formatCode>General</c:formatCode>
                <c:ptCount val="1"/>
              </c:numCache>
            </c:numRef>
          </c:cat>
          <c:val>
            <c:numRef>
              <c:f>Sayfa1!$D$2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65-450F-9B60-C3643152B1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70344"/>
        <c:axId val="209477400"/>
      </c:barChart>
      <c:catAx>
        <c:axId val="209470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477400"/>
        <c:crosses val="autoZero"/>
        <c:auto val="1"/>
        <c:lblAlgn val="ctr"/>
        <c:lblOffset val="100"/>
        <c:noMultiLvlLbl val="0"/>
      </c:catAx>
      <c:valAx>
        <c:axId val="209477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BFBFBF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470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legendEntry>
      <c:layout>
        <c:manualLayout>
          <c:xMode val="edge"/>
          <c:yMode val="edge"/>
          <c:x val="0.19657403290257744"/>
          <c:y val="0.92831899356649938"/>
          <c:w val="0.63604972195567866"/>
          <c:h val="6.9942345831914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tr-TR" sz="2400" b="1" dirty="0">
                <a:solidFill>
                  <a:srgbClr val="666666"/>
                </a:solidFill>
              </a:rPr>
              <a:t>Geleneksel ve Tamamlayıcı Tıp Uygulamaları</a:t>
            </a:r>
            <a:br>
              <a:rPr lang="tr-TR" sz="2400" b="1" dirty="0">
                <a:solidFill>
                  <a:srgbClr val="666666"/>
                </a:solidFill>
              </a:rPr>
            </a:br>
            <a:r>
              <a:rPr lang="tr-TR" sz="2400" b="1" dirty="0">
                <a:solidFill>
                  <a:srgbClr val="666666"/>
                </a:solidFill>
              </a:rPr>
              <a:t> Klinik Araştırmalarının Yıllara Göre Dağılımı</a:t>
            </a:r>
            <a:endParaRPr lang="en-US" sz="2400" b="1" dirty="0">
              <a:solidFill>
                <a:srgbClr val="666666"/>
              </a:solidFill>
            </a:endParaRPr>
          </a:p>
        </c:rich>
      </c:tx>
      <c:layout>
        <c:manualLayout>
          <c:xMode val="edge"/>
          <c:yMode val="edge"/>
          <c:x val="0.28388845144356956"/>
          <c:y val="3.6716351612992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34191773293963257"/>
          <c:y val="0.23976867560170484"/>
          <c:w val="0.32241453412073495"/>
          <c:h val="0.66467938665655735"/>
        </c:manualLayout>
      </c:layout>
      <c:pie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Klinik Araştırma Başvuru Sayısı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BA3-4B8C-BDC7-6E1A7BABFA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BA3-4B8C-BDC7-6E1A7BABFA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BA3-4B8C-BDC7-6E1A7BABFA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BA3-4B8C-BDC7-6E1A7BABFA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BA3-4B8C-BDC7-6E1A7BABFA6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BA3-4B8C-BDC7-6E1A7BABFA6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4F1-45C0-9E1B-817D7C4F33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Sayfa1!$A$2:$A$8</c:f>
              <c:strCache>
                <c:ptCount val="7"/>
                <c:pt idx="0">
                  <c:v>Y.Ö.* 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strCache>
            </c:strRef>
          </c:cat>
          <c:val>
            <c:numRef>
              <c:f>Sayfa1!$B$2:$B$8</c:f>
              <c:numCache>
                <c:formatCode>General</c:formatCode>
                <c:ptCount val="7"/>
                <c:pt idx="0">
                  <c:v>32</c:v>
                </c:pt>
                <c:pt idx="1">
                  <c:v>9</c:v>
                </c:pt>
                <c:pt idx="2">
                  <c:v>37</c:v>
                </c:pt>
                <c:pt idx="3">
                  <c:v>48</c:v>
                </c:pt>
                <c:pt idx="4">
                  <c:v>24</c:v>
                </c:pt>
                <c:pt idx="5">
                  <c:v>23</c:v>
                </c:pt>
                <c:pt idx="6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BA3-4B8C-BDC7-6E1A7BABFA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tr-TR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400" b="1" dirty="0"/>
              <a:t>GETAT Eğitim Merkezleri</a:t>
            </a:r>
            <a:r>
              <a:rPr lang="tr-TR" sz="2400" b="1" baseline="0" dirty="0"/>
              <a:t> Kurumsal Dağılımı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Vakıf Üniversitesi</c:v>
                </c:pt>
                <c:pt idx="1">
                  <c:v>Devlet Üniversitesi</c:v>
                </c:pt>
                <c:pt idx="2">
                  <c:v>Sağlık Bakanlığı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8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2A-4F6D-A45C-D22F8EE64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475048"/>
        <c:axId val="209475440"/>
      </c:barChart>
      <c:catAx>
        <c:axId val="209475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475440"/>
        <c:crosses val="autoZero"/>
        <c:auto val="1"/>
        <c:lblAlgn val="ctr"/>
        <c:lblOffset val="100"/>
        <c:noMultiLvlLbl val="0"/>
      </c:catAx>
      <c:valAx>
        <c:axId val="20947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475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400" dirty="0"/>
              <a:t>Eğitim Merkezlerine </a:t>
            </a:r>
            <a:r>
              <a:rPr lang="en-US" sz="2400" dirty="0" err="1"/>
              <a:t>Uygulama</a:t>
            </a:r>
            <a:r>
              <a:rPr lang="tr-TR" sz="2400" dirty="0"/>
              <a:t> Alanı</a:t>
            </a:r>
            <a:r>
              <a:rPr lang="en-US" sz="2400" dirty="0"/>
              <a:t> </a:t>
            </a:r>
            <a:r>
              <a:rPr lang="en-US" sz="2400" dirty="0" err="1"/>
              <a:t>Bazında</a:t>
            </a:r>
            <a:r>
              <a:rPr lang="en-US" sz="2400" dirty="0"/>
              <a:t> </a:t>
            </a:r>
            <a:r>
              <a:rPr lang="en-US" sz="2400" dirty="0" err="1"/>
              <a:t>Verilen</a:t>
            </a:r>
            <a:r>
              <a:rPr lang="en-US" sz="2400" dirty="0"/>
              <a:t> </a:t>
            </a:r>
            <a:r>
              <a:rPr lang="en-US" sz="2400" dirty="0" err="1"/>
              <a:t>Eğitim</a:t>
            </a:r>
            <a:r>
              <a:rPr lang="en-US" sz="2400" dirty="0"/>
              <a:t> </a:t>
            </a:r>
            <a:r>
              <a:rPr lang="en-US" sz="2400" dirty="0" err="1"/>
              <a:t>İzni</a:t>
            </a:r>
            <a:r>
              <a:rPr lang="en-US" sz="2400" dirty="0"/>
              <a:t> </a:t>
            </a:r>
            <a:r>
              <a:rPr lang="en-US" sz="2400" dirty="0" err="1"/>
              <a:t>Sayıları</a:t>
            </a:r>
            <a:endParaRPr lang="en-US" sz="2400" dirty="0"/>
          </a:p>
        </c:rich>
      </c:tx>
      <c:layout>
        <c:manualLayout>
          <c:xMode val="edge"/>
          <c:yMode val="edge"/>
          <c:x val="0.13016535433070867"/>
          <c:y val="4.1612209911249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8.3551509186351722E-2"/>
          <c:y val="0.13405824419721746"/>
          <c:w val="0.86887901902887144"/>
          <c:h val="0.6113632321981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Uygulama Bazında Verilen Eğitim İzni Sayıları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03C-4550-B4BD-939D97EE9E8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03C-4550-B4BD-939D97EE9E8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03C-4550-B4BD-939D97EE9E8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03C-4550-B4BD-939D97EE9E86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03C-4550-B4BD-939D97EE9E86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F03C-4550-B4BD-939D97EE9E86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F03C-4550-B4BD-939D97EE9E86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F03C-4550-B4BD-939D97EE9E86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F03C-4550-B4BD-939D97EE9E86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F03C-4550-B4BD-939D97EE9E86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F03C-4550-B4BD-939D97EE9E86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F03C-4550-B4BD-939D97EE9E86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9-F03C-4550-B4BD-939D97EE9E86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B-F03C-4550-B4BD-939D97EE9E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Sayfa1!$A$2:$A$15</c:f>
              <c:strCache>
                <c:ptCount val="14"/>
                <c:pt idx="0">
                  <c:v>Akupunktur</c:v>
                </c:pt>
                <c:pt idx="1">
                  <c:v>Kupa Uygulaması</c:v>
                </c:pt>
                <c:pt idx="2">
                  <c:v>Ozon Uygulaması</c:v>
                </c:pt>
                <c:pt idx="3">
                  <c:v>Fitoterapi</c:v>
                </c:pt>
                <c:pt idx="4">
                  <c:v>Hipnoz</c:v>
                </c:pt>
                <c:pt idx="5">
                  <c:v>Sülük Uygulaması</c:v>
                </c:pt>
                <c:pt idx="6">
                  <c:v>Mezoterapi</c:v>
                </c:pt>
                <c:pt idx="7">
                  <c:v>Apiterapi</c:v>
                </c:pt>
                <c:pt idx="8">
                  <c:v>Proloterapi</c:v>
                </c:pt>
                <c:pt idx="9">
                  <c:v>Homeopati</c:v>
                </c:pt>
                <c:pt idx="10">
                  <c:v>Müzikterapi</c:v>
                </c:pt>
                <c:pt idx="11">
                  <c:v>Larva Uygulaması</c:v>
                </c:pt>
                <c:pt idx="12">
                  <c:v>Osteopati</c:v>
                </c:pt>
                <c:pt idx="13">
                  <c:v>Refleksoloji</c:v>
                </c:pt>
              </c:strCache>
            </c:strRef>
          </c:cat>
          <c:val>
            <c:numRef>
              <c:f>Sayfa1!$B$2:$B$15</c:f>
              <c:numCache>
                <c:formatCode>General</c:formatCode>
                <c:ptCount val="14"/>
                <c:pt idx="0">
                  <c:v>23</c:v>
                </c:pt>
                <c:pt idx="1">
                  <c:v>22</c:v>
                </c:pt>
                <c:pt idx="2">
                  <c:v>20</c:v>
                </c:pt>
                <c:pt idx="3">
                  <c:v>20</c:v>
                </c:pt>
                <c:pt idx="4">
                  <c:v>17</c:v>
                </c:pt>
                <c:pt idx="5">
                  <c:v>13</c:v>
                </c:pt>
                <c:pt idx="6">
                  <c:v>13</c:v>
                </c:pt>
                <c:pt idx="7">
                  <c:v>12</c:v>
                </c:pt>
                <c:pt idx="8">
                  <c:v>9</c:v>
                </c:pt>
                <c:pt idx="9">
                  <c:v>8</c:v>
                </c:pt>
                <c:pt idx="10">
                  <c:v>7</c:v>
                </c:pt>
                <c:pt idx="11">
                  <c:v>7</c:v>
                </c:pt>
                <c:pt idx="12">
                  <c:v>4</c:v>
                </c:pt>
                <c:pt idx="1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F03C-4550-B4BD-939D97EE9E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2484048"/>
        <c:axId val="102484832"/>
      </c:barChart>
      <c:catAx>
        <c:axId val="10248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t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2484832"/>
        <c:crosses val="autoZero"/>
        <c:auto val="1"/>
        <c:lblAlgn val="ctr"/>
        <c:lblOffset val="100"/>
        <c:noMultiLvlLbl val="0"/>
      </c:catAx>
      <c:valAx>
        <c:axId val="10248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248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tr-TR" sz="2400" dirty="0"/>
              <a:t>Tescilli Sertifikaların Uygulama Alanı Bazlı Dağılımı</a:t>
            </a:r>
            <a:endParaRPr lang="en-US" sz="2400" dirty="0"/>
          </a:p>
        </c:rich>
      </c:tx>
      <c:layout>
        <c:manualLayout>
          <c:xMode val="edge"/>
          <c:yMode val="edge"/>
          <c:x val="0.46637559849887317"/>
          <c:y val="1.0043886935292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7.3301951074107227E-4"/>
          <c:y val="0.1469942598638585"/>
          <c:w val="0.99926698048925888"/>
          <c:h val="0.8530057401361415"/>
        </c:manualLayout>
      </c:layout>
      <c:ofPieChart>
        <c:ofPieType val="bar"/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dPt>
            <c:idx val="0"/>
            <c:bubble3D val="0"/>
            <c:explosion val="2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51A-4CFA-8A17-1E637FF2D17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51A-4CFA-8A17-1E637FF2D17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51A-4CFA-8A17-1E637FF2D17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51A-4CFA-8A17-1E637FF2D17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51A-4CFA-8A17-1E637FF2D17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51A-4CFA-8A17-1E637FF2D17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51A-4CFA-8A17-1E637FF2D17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51A-4CFA-8A17-1E637FF2D17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51A-4CFA-8A17-1E637FF2D17A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51A-4CFA-8A17-1E637FF2D17A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51A-4CFA-8A17-1E637FF2D17A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51A-4CFA-8A17-1E637FF2D17A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51A-4CFA-8A17-1E637FF2D17A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651A-4CFA-8A17-1E637FF2D17A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651A-4CFA-8A17-1E637FF2D17A}"/>
              </c:ext>
            </c:extLst>
          </c:dPt>
          <c:dLbls>
            <c:dLbl>
              <c:idx val="0"/>
              <c:layout>
                <c:manualLayout>
                  <c:x val="2.1119210041768643E-3"/>
                  <c:y val="4.5213066576240534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51A-4CFA-8A17-1E637FF2D1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62285456056453E-2"/>
                  <c:y val="-1.808522663049621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51A-4CFA-8A17-1E637FF2D1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1995026562676613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51A-4CFA-8A17-1E637FF2D17A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678815062652771E-3"/>
                  <c:y val="-2.4867186616932282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51A-4CFA-8A17-1E637FF2D17A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3917235146190247E-3"/>
                  <c:y val="-1.5824573301684186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51A-4CFA-8A17-1E637FF2D17A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671526025061185E-2"/>
                  <c:y val="-9.0426133152481068E-3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51A-4CFA-8A17-1E637FF2D17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5036445187958885E-3"/>
                  <c:y val="-1.1303266644060174E-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51A-4CFA-8A17-1E637FF2D17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7.7436208936791489E-17"/>
                  <c:y val="0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51A-4CFA-8A17-1E637FF2D17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6.3357630125305923E-3"/>
                  <c:y val="-8.2889664507963332E-17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651A-4CFA-8A17-1E637FF2D17A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5839407531326403E-2"/>
                  <c:y val="-9.0426133152481068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Diğer</a:t>
                    </a:r>
                    <a:r>
                      <a:rPr lang="en-US" baseline="0" dirty="0"/>
                      <a:t>, </a:t>
                    </a:r>
                    <a:fld id="{088AB988-BD2D-4F07-84DB-C5435C39358D}" type="VALUE">
                      <a:rPr lang="en-US" baseline="0"/>
                      <a:pPr/>
                      <a:t>[DEĞER]</a:t>
                    </a:fld>
                    <a:r>
                      <a:rPr lang="en-US" baseline="0" dirty="0"/>
                      <a:t>, </a:t>
                    </a:r>
                    <a:fld id="{152A62DA-3AD9-4F07-8B07-75D0F2F97AF7}" type="PERCENTAGE">
                      <a:rPr lang="en-US" baseline="0"/>
                      <a:pPr/>
                      <a:t>[YÜZDE]</a:t>
                    </a:fld>
                    <a:endParaRPr lang="en-US" baseline="0" dirty="0"/>
                  </a:p>
                </c:rich>
              </c:tx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651A-4CFA-8A17-1E637FF2D17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Sayfa1!$A$2:$A$15</c:f>
              <c:strCache>
                <c:ptCount val="14"/>
                <c:pt idx="0">
                  <c:v>Kupa Uygulaması</c:v>
                </c:pt>
                <c:pt idx="1">
                  <c:v>Mezoterapi</c:v>
                </c:pt>
                <c:pt idx="2">
                  <c:v>Ozon Uygulaması</c:v>
                </c:pt>
                <c:pt idx="3">
                  <c:v>Akupunktur</c:v>
                </c:pt>
                <c:pt idx="4">
                  <c:v>Sülük Uygulaması</c:v>
                </c:pt>
                <c:pt idx="5">
                  <c:v>Fitoterapi</c:v>
                </c:pt>
                <c:pt idx="6">
                  <c:v>Hipnoz</c:v>
                </c:pt>
                <c:pt idx="7">
                  <c:v>Proloterapi</c:v>
                </c:pt>
                <c:pt idx="8">
                  <c:v>Homeopati</c:v>
                </c:pt>
                <c:pt idx="9">
                  <c:v>Apiterapi</c:v>
                </c:pt>
                <c:pt idx="10">
                  <c:v>Müzikterapi</c:v>
                </c:pt>
                <c:pt idx="11">
                  <c:v>Larva Uygulaması</c:v>
                </c:pt>
                <c:pt idx="12">
                  <c:v>Refleksoloji</c:v>
                </c:pt>
                <c:pt idx="13">
                  <c:v>Osteopati</c:v>
                </c:pt>
              </c:strCache>
            </c:strRef>
          </c:cat>
          <c:val>
            <c:numRef>
              <c:f>Sayfa1!$B$2:$B$15</c:f>
              <c:numCache>
                <c:formatCode>General</c:formatCode>
                <c:ptCount val="14"/>
                <c:pt idx="0">
                  <c:v>4957</c:v>
                </c:pt>
                <c:pt idx="1">
                  <c:v>3405</c:v>
                </c:pt>
                <c:pt idx="2">
                  <c:v>2975</c:v>
                </c:pt>
                <c:pt idx="3">
                  <c:v>2518</c:v>
                </c:pt>
                <c:pt idx="4">
                  <c:v>1508</c:v>
                </c:pt>
                <c:pt idx="5">
                  <c:v>813</c:v>
                </c:pt>
                <c:pt idx="6">
                  <c:v>689</c:v>
                </c:pt>
                <c:pt idx="7">
                  <c:v>626</c:v>
                </c:pt>
                <c:pt idx="8">
                  <c:v>587</c:v>
                </c:pt>
                <c:pt idx="9">
                  <c:v>176</c:v>
                </c:pt>
                <c:pt idx="10">
                  <c:v>134</c:v>
                </c:pt>
                <c:pt idx="11">
                  <c:v>115</c:v>
                </c:pt>
                <c:pt idx="12">
                  <c:v>68</c:v>
                </c:pt>
                <c:pt idx="13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651A-4CFA-8A17-1E637FF2D17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>
          <c:spPr>
            <a:ln w="9525">
              <a:solidFill>
                <a:schemeClr val="tx2">
                  <a:lumMod val="60000"/>
                  <a:lumOff val="40000"/>
                </a:schemeClr>
              </a:solidFill>
              <a:prstDash val="dash"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400" dirty="0"/>
              <a:t>Tescilli Sertifikaların</a:t>
            </a:r>
            <a:r>
              <a:rPr lang="tr-TR" sz="2400" baseline="0" dirty="0"/>
              <a:t> Meslek Bazlı Dağılımı</a:t>
            </a:r>
            <a:endParaRPr lang="en-US" sz="2400" dirty="0"/>
          </a:p>
        </c:rich>
      </c:tx>
      <c:layout>
        <c:manualLayout>
          <c:xMode val="edge"/>
          <c:yMode val="edge"/>
          <c:x val="0.1990579076166204"/>
          <c:y val="4.59410631454486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Tescil Edilmiş Sertif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102-46DF-8567-835EE133B98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102-46DF-8567-835EE133B98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102-46DF-8567-835EE133B987}"/>
              </c:ext>
            </c:extLst>
          </c:dPt>
          <c:dLbls>
            <c:dLbl>
              <c:idx val="0"/>
              <c:layout>
                <c:manualLayout>
                  <c:x val="1.062129561407397E-2"/>
                  <c:y val="-4.3192479747148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102-46DF-8567-835EE133B98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0187341813085826E-2"/>
                  <c:y val="-4.3192479747148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102-46DF-8567-835EE133B98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62129561407384E-2"/>
                  <c:y val="-4.319247974714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102-46DF-8567-835EE133B98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Sayfa1!$A$2:$A$4</c:f>
              <c:strCache>
                <c:ptCount val="3"/>
                <c:pt idx="0">
                  <c:v>Tabip</c:v>
                </c:pt>
                <c:pt idx="1">
                  <c:v>Diş Tabibi</c:v>
                </c:pt>
                <c:pt idx="2">
                  <c:v>Sağlık Meslek Mensubu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17689</c:v>
                </c:pt>
                <c:pt idx="1">
                  <c:v>498</c:v>
                </c:pt>
                <c:pt idx="2">
                  <c:v>417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102-46DF-8567-835EE133B9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9120240"/>
        <c:axId val="379114752"/>
        <c:axId val="209440248"/>
      </c:bar3DChart>
      <c:catAx>
        <c:axId val="37912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79114752"/>
        <c:crosses val="autoZero"/>
        <c:auto val="1"/>
        <c:lblAlgn val="ctr"/>
        <c:lblOffset val="100"/>
        <c:noMultiLvlLbl val="0"/>
      </c:catAx>
      <c:valAx>
        <c:axId val="37911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79120240"/>
        <c:crosses val="autoZero"/>
        <c:crossBetween val="between"/>
      </c:valAx>
      <c:serAx>
        <c:axId val="209440248"/>
        <c:scaling>
          <c:orientation val="minMax"/>
        </c:scaling>
        <c:delete val="1"/>
        <c:axPos val="b"/>
        <c:majorTickMark val="none"/>
        <c:minorTickMark val="none"/>
        <c:tickLblPos val="nextTo"/>
        <c:crossAx val="37911475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GETAT </a:t>
            </a:r>
            <a:r>
              <a:rPr lang="tr-TR" sz="2400" dirty="0"/>
              <a:t>Uygulama Merkezleri İl Bazlı Dağılımı</a:t>
            </a:r>
            <a:endParaRPr lang="en-US" sz="2400" dirty="0"/>
          </a:p>
        </c:rich>
      </c:tx>
      <c:layout>
        <c:manualLayout>
          <c:xMode val="edge"/>
          <c:yMode val="edge"/>
          <c:x val="0.22322531939305854"/>
          <c:y val="4.69786276715410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670941162783173E-2"/>
          <c:y val="0.14403766195892181"/>
          <c:w val="0.8100550022604619"/>
          <c:h val="0.79085597633629134"/>
        </c:manualLayout>
      </c:layout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GETAT UYGULAMA MERKEZLERİNİN SAYISI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41-4E73-91F4-46FF0349847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41-4E73-91F4-46FF0349847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41-4E73-91F4-46FF0349847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41-4E73-91F4-46FF0349847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441-4E73-91F4-46FF0349847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441-4E73-91F4-46FF0349847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441-4E73-91F4-46FF0349847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441-4E73-91F4-46FF0349847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441-4E73-91F4-46FF03498477}"/>
              </c:ext>
            </c:extLst>
          </c:dPt>
          <c:dPt>
            <c:idx val="9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441-4E73-91F4-46FF03498477}"/>
              </c:ext>
            </c:extLst>
          </c:dPt>
          <c:dLbls>
            <c:dLbl>
              <c:idx val="0"/>
              <c:layout>
                <c:manualLayout>
                  <c:x val="4.1666662109945088E-2"/>
                  <c:y val="-9.8398719669950552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441-4E73-91F4-46FF0349847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1.7232627790421787E-2"/>
                  <c:y val="5.6400783235428825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441-4E73-91F4-46FF0349847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layout>
                <c:manualLayout>
                  <c:x val="3.0555552213959631E-2"/>
                  <c:y val="1.3775820753793078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441-4E73-91F4-46FF0349847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3"/>
              <c:layout>
                <c:manualLayout>
                  <c:x val="1.9444442317974375E-2"/>
                  <c:y val="-3.9359487867980216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441-4E73-91F4-46FF0349847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441-4E73-91F4-46FF0349847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441-4E73-91F4-46FF0349847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6"/>
              <c:layout>
                <c:manualLayout>
                  <c:x val="-3.8888884635948751E-2"/>
                  <c:y val="9.8398719669950552E-3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441-4E73-91F4-46FF0349847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7"/>
              <c:layout>
                <c:manualLayout>
                  <c:x val="-0.10833332148585725"/>
                  <c:y val="2.5583667114187143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441-4E73-91F4-46FF0349847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8"/>
              <c:layout>
                <c:manualLayout>
                  <c:x val="-0.12152593961782045"/>
                  <c:y val="-1.9866516685414323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9441-4E73-91F4-46FF0349847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9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1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9441-4E73-91F4-46FF0349847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Sayfa1!$A$2:$A$11</c:f>
              <c:strCache>
                <c:ptCount val="10"/>
                <c:pt idx="0">
                  <c:v>İstanbul</c:v>
                </c:pt>
                <c:pt idx="1">
                  <c:v>Ankara</c:v>
                </c:pt>
                <c:pt idx="2">
                  <c:v>Konya</c:v>
                </c:pt>
                <c:pt idx="3">
                  <c:v>İzmir</c:v>
                </c:pt>
                <c:pt idx="4">
                  <c:v>Antalya</c:v>
                </c:pt>
                <c:pt idx="5">
                  <c:v>Elazığ</c:v>
                </c:pt>
                <c:pt idx="6">
                  <c:v>Kayseri</c:v>
                </c:pt>
                <c:pt idx="7">
                  <c:v>Malatya</c:v>
                </c:pt>
                <c:pt idx="8">
                  <c:v>Diyarbakır</c:v>
                </c:pt>
                <c:pt idx="9">
                  <c:v>Diğer İller</c:v>
                </c:pt>
              </c:strCache>
            </c:strRef>
          </c:cat>
          <c:val>
            <c:numRef>
              <c:f>Sayfa1!$B$2:$B$11</c:f>
              <c:numCache>
                <c:formatCode>General</c:formatCode>
                <c:ptCount val="10"/>
                <c:pt idx="0">
                  <c:v>20</c:v>
                </c:pt>
                <c:pt idx="1">
                  <c:v>11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9441-4E73-91F4-46FF0349847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9056399366634631"/>
          <c:y val="7.8931300254134903E-2"/>
          <c:w val="8.6808673752023863E-2"/>
          <c:h val="0.43309919593384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400" b="1" dirty="0"/>
              <a:t>GETAT Uygulama</a:t>
            </a:r>
            <a:r>
              <a:rPr lang="tr-TR" sz="2400" b="1" baseline="0" dirty="0"/>
              <a:t> Merkezlerine Verilen Yetkilerin Dağılımı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Sütun1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450490280961555E-3"/>
                  <c:y val="-0.3412548412618297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F24-4FDF-8990-F976FD8C897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3025200876237115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F24-4FDF-8990-F976FD8C897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0.27912569550673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F24-4FDF-8990-F976FD8C897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2385102588592179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F24-4FDF-8990-F976FD8C897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77129141441201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F24-4FDF-8990-F976FD8C897F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0.151416465423749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-0.1549959578860909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F24-4FDF-8990-F976FD8C897F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05140893885693E-4"/>
                  <c:y val="-0.1324967839958172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F24-4FDF-8990-F976FD8C897F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9.36148404680742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F24-4FDF-8990-F976FD8C897F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5.7765644551194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F24-4FDF-8990-F976FD8C897F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3450490280961678E-3"/>
                  <c:y val="-6.04325795243851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F24-4FDF-8990-F976FD8C897F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5.21782277898430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F24-4FDF-8990-F976FD8C897F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5155424245671574E-3"/>
                  <c:y val="-4.98950078384559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F24-4FDF-8990-F976FD8C897F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1113849392022597E-16"/>
                  <c:y val="-3.4664132951717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F24-4FDF-8990-F976FD8C897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Akupunktur</c:v>
                </c:pt>
                <c:pt idx="1">
                  <c:v>Kupa Uygulaması</c:v>
                </c:pt>
                <c:pt idx="2">
                  <c:v>Ozon Uygulaması</c:v>
                </c:pt>
                <c:pt idx="3">
                  <c:v>Mezoterapi</c:v>
                </c:pt>
                <c:pt idx="4">
                  <c:v>Proloterapi</c:v>
                </c:pt>
                <c:pt idx="5">
                  <c:v>Fitoterapi </c:v>
                </c:pt>
                <c:pt idx="6">
                  <c:v>Hipnoz Uygulaması</c:v>
                </c:pt>
                <c:pt idx="7">
                  <c:v>Hirudoterapi</c:v>
                </c:pt>
                <c:pt idx="8">
                  <c:v>Homeopati</c:v>
                </c:pt>
                <c:pt idx="9">
                  <c:v>Apiterapi</c:v>
                </c:pt>
                <c:pt idx="10">
                  <c:v>Larva Uygulaması</c:v>
                </c:pt>
                <c:pt idx="11">
                  <c:v>Müzik Terapi</c:v>
                </c:pt>
                <c:pt idx="12">
                  <c:v>Refleksoloji</c:v>
                </c:pt>
                <c:pt idx="13">
                  <c:v>Osteopati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67</c:v>
                </c:pt>
                <c:pt idx="1">
                  <c:v>65</c:v>
                </c:pt>
                <c:pt idx="2">
                  <c:v>65</c:v>
                </c:pt>
                <c:pt idx="3">
                  <c:v>56</c:v>
                </c:pt>
                <c:pt idx="4">
                  <c:v>38</c:v>
                </c:pt>
                <c:pt idx="5">
                  <c:v>33</c:v>
                </c:pt>
                <c:pt idx="6">
                  <c:v>32</c:v>
                </c:pt>
                <c:pt idx="7">
                  <c:v>27</c:v>
                </c:pt>
                <c:pt idx="8">
                  <c:v>16</c:v>
                </c:pt>
                <c:pt idx="9">
                  <c:v>11</c:v>
                </c:pt>
                <c:pt idx="10">
                  <c:v>9</c:v>
                </c:pt>
                <c:pt idx="11">
                  <c:v>5</c:v>
                </c:pt>
                <c:pt idx="12">
                  <c:v>5</c:v>
                </c:pt>
                <c:pt idx="1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F24-4FDF-8990-F976FD8C89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483264"/>
        <c:axId val="102481696"/>
      </c:barChart>
      <c:catAx>
        <c:axId val="10248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2481696"/>
        <c:crosses val="autoZero"/>
        <c:auto val="1"/>
        <c:lblAlgn val="ctr"/>
        <c:lblOffset val="100"/>
        <c:noMultiLvlLbl val="0"/>
      </c:catAx>
      <c:valAx>
        <c:axId val="10248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248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84166219750294"/>
          <c:y val="0.1376407550506879"/>
          <c:w val="0.74346294390368806"/>
          <c:h val="0.6243011855115075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29-458E-94F5-DB9E07EFF3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29-458E-94F5-DB9E07EFF3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29-458E-94F5-DB9E07EFF3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29-458E-94F5-DB9E07EFF3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629-458E-94F5-DB9E07EFF3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629-458E-94F5-DB9E07EFF33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629-458E-94F5-DB9E07EFF33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629-458E-94F5-DB9E07EFF335}"/>
              </c:ext>
            </c:extLst>
          </c:dPt>
          <c:dLbls>
            <c:dLbl>
              <c:idx val="0"/>
              <c:layout>
                <c:manualLayout>
                  <c:x val="0"/>
                  <c:y val="9.305465804697055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629-458E-94F5-DB9E07EFF33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485871436954282E-2"/>
                  <c:y val="-6.79429271010509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629-458E-94F5-DB9E07EFF335}"/>
                </c:ext>
                <c:ext xmlns:c15="http://schemas.microsoft.com/office/drawing/2012/chart" uri="{CE6537A1-D6FC-4f65-9D91-7224C49458BB}">
                  <c15:layout>
                    <c:manualLayout>
                      <c:w val="0.16681417756384237"/>
                      <c:h val="0.141615755505626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8037534325163182E-2"/>
                  <c:y val="-3.0252542624282088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629-458E-94F5-DB9E07EFF335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727971143449241"/>
                  <c:y val="-6.266999694513675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629-458E-94F5-DB9E07EFF33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204253363840867E-3"/>
                  <c:y val="-4.2661029818020765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629-458E-94F5-DB9E07EFF335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98693785068958E-3"/>
                  <c:y val="-7.4922093060066502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629-458E-94F5-DB9E07EFF335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8166013677799989"/>
                  <c:y val="-7.040471770494567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C629-458E-94F5-DB9E07EFF335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7545467728886963"/>
                  <c:y val="-1.167883808837481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629-458E-94F5-DB9E07EFF3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Muayenehane</c:v>
                </c:pt>
                <c:pt idx="1">
                  <c:v>Özel Hastane</c:v>
                </c:pt>
                <c:pt idx="2">
                  <c:v>Kamu ve Vakıf Sağlık Tesisi</c:v>
                </c:pt>
                <c:pt idx="3">
                  <c:v>Tıp Merkezi</c:v>
                </c:pt>
                <c:pt idx="4">
                  <c:v>Polikinik</c:v>
                </c:pt>
                <c:pt idx="5">
                  <c:v>Diş Polikliniği</c:v>
                </c:pt>
                <c:pt idx="6">
                  <c:v>Müessese</c:v>
                </c:pt>
                <c:pt idx="7">
                  <c:v>Dal Merkezi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1630</c:v>
                </c:pt>
                <c:pt idx="1">
                  <c:v>257</c:v>
                </c:pt>
                <c:pt idx="2">
                  <c:v>168</c:v>
                </c:pt>
                <c:pt idx="3">
                  <c:v>143</c:v>
                </c:pt>
                <c:pt idx="4">
                  <c:v>85</c:v>
                </c:pt>
                <c:pt idx="5">
                  <c:v>10</c:v>
                </c:pt>
                <c:pt idx="6">
                  <c:v>5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629-458E-94F5-DB9E07EFF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64580209411992"/>
          <c:y val="0.77890843424900513"/>
          <c:w val="0.67303291259630837"/>
          <c:h val="0.19756292379451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400" b="1" dirty="0"/>
              <a:t>GETAT Ünitelerine</a:t>
            </a:r>
            <a:r>
              <a:rPr lang="tr-TR" sz="2400" b="1" baseline="0" dirty="0"/>
              <a:t> Verilen Yetkilerin Dağılımı</a:t>
            </a:r>
            <a:endParaRPr 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350020663527881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CD-4CE5-9251-B28A5FBC207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0.298137176490685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3CD-4CE5-9251-B28A5FBC207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658947319499413E-17"/>
                  <c:y val="-0.281317151073252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3CD-4CE5-9251-B28A5FBC207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0.22097861432711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CD-4CE5-9251-B28A5FBC207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0.109194018879303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3CD-4CE5-9251-B28A5FBC2077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9.00557095613896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3CD-4CE5-9251-B28A5FBC207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450490280961678E-3"/>
                  <c:y val="-7.17206463586031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3CD-4CE5-9251-B28A5FBC2077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2.8606121455809048E-3"/>
                  <c:y val="-6.45616614339194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3CD-4CE5-9251-B28A5FBC2077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5.19771847043303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3CD-4CE5-9251-B28A5FBC2077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3.14680940462293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3CD-4CE5-9251-B28A5FBC207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2.97522015932054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3CD-4CE5-9251-B28A5FBC2077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972715785559953E-16"/>
                  <c:y val="-3.02636562624295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3CD-4CE5-9251-B28A5FBC2077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5155631174848358E-3"/>
                  <c:y val="-3.01718567064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3CD-4CE5-9251-B28A5FBC2077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3450490280961678E-3"/>
                  <c:y val="-2.80898013626712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3CD-4CE5-9251-B28A5FBC207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Ozon Uygulaması</c:v>
                </c:pt>
                <c:pt idx="1">
                  <c:v>Mezoterapi</c:v>
                </c:pt>
                <c:pt idx="2">
                  <c:v>Kupa Uygulaması</c:v>
                </c:pt>
                <c:pt idx="3">
                  <c:v>Akupunktur</c:v>
                </c:pt>
                <c:pt idx="4">
                  <c:v>Hirudoterapi</c:v>
                </c:pt>
                <c:pt idx="5">
                  <c:v>Proloterapi</c:v>
                </c:pt>
                <c:pt idx="6">
                  <c:v>Fitoterapi</c:v>
                </c:pt>
                <c:pt idx="7">
                  <c:v>Hipnoz Uygulaması</c:v>
                </c:pt>
                <c:pt idx="8">
                  <c:v>Homeopati</c:v>
                </c:pt>
                <c:pt idx="9">
                  <c:v>Apiterapi</c:v>
                </c:pt>
                <c:pt idx="10">
                  <c:v>Refleksoloji</c:v>
                </c:pt>
                <c:pt idx="11">
                  <c:v>Larva Uygulaması</c:v>
                </c:pt>
                <c:pt idx="12">
                  <c:v>Osteopati</c:v>
                </c:pt>
                <c:pt idx="13">
                  <c:v>Müzik Terapi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1540</c:v>
                </c:pt>
                <c:pt idx="1">
                  <c:v>1297</c:v>
                </c:pt>
                <c:pt idx="2">
                  <c:v>1166</c:v>
                </c:pt>
                <c:pt idx="3">
                  <c:v>885</c:v>
                </c:pt>
                <c:pt idx="4">
                  <c:v>357</c:v>
                </c:pt>
                <c:pt idx="5">
                  <c:v>299</c:v>
                </c:pt>
                <c:pt idx="6">
                  <c:v>218</c:v>
                </c:pt>
                <c:pt idx="7">
                  <c:v>175</c:v>
                </c:pt>
                <c:pt idx="8">
                  <c:v>104</c:v>
                </c:pt>
                <c:pt idx="9">
                  <c:v>22</c:v>
                </c:pt>
                <c:pt idx="10">
                  <c:v>17</c:v>
                </c:pt>
                <c:pt idx="11">
                  <c:v>16</c:v>
                </c:pt>
                <c:pt idx="12">
                  <c:v>13</c:v>
                </c:pt>
                <c:pt idx="13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3CD-4CE5-9251-B28A5FBC2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484440"/>
        <c:axId val="102480520"/>
      </c:barChart>
      <c:catAx>
        <c:axId val="10248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2480520"/>
        <c:crosses val="autoZero"/>
        <c:auto val="1"/>
        <c:lblAlgn val="ctr"/>
        <c:lblOffset val="100"/>
        <c:noMultiLvlLbl val="0"/>
      </c:catAx>
      <c:valAx>
        <c:axId val="102480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2484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400" b="1" i="0" baseline="0" dirty="0">
                <a:effectLst/>
              </a:rPr>
              <a:t>Sağlık Bakanlığı’na ve Devlet Üniversitelerine Bağlı </a:t>
            </a:r>
            <a:br>
              <a:rPr lang="tr-TR" sz="2400" b="1" i="0" baseline="0" dirty="0">
                <a:effectLst/>
              </a:rPr>
            </a:br>
            <a:r>
              <a:rPr lang="tr-TR" sz="2400" b="1" i="0" baseline="0" dirty="0">
                <a:effectLst/>
              </a:rPr>
              <a:t>Hastanelere Verilen Uygulama Başı İzin Sayıları</a:t>
            </a:r>
            <a:endParaRPr lang="tr-TR" sz="2400" dirty="0">
              <a:effectLst/>
            </a:endParaRPr>
          </a:p>
        </c:rich>
      </c:tx>
      <c:layout>
        <c:manualLayout>
          <c:xMode val="edge"/>
          <c:yMode val="edge"/>
          <c:x val="0.27678580998015623"/>
          <c:y val="2.20763253313317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4.0076647987300623E-2"/>
          <c:y val="6.0279667061201317E-2"/>
          <c:w val="0.95508814578082779"/>
          <c:h val="0.827328543871655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Kupa Uygulaması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Kamu Sağlık Üniteleri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64-4044-889B-E6AB24D6DF00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Akupunktur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Kamu Sağlık Üniteleri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A64-4044-889B-E6AB24D6DF00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Mezoterapi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Kamu Sağlık Üniteleri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A64-4044-889B-E6AB24D6DF00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Ozon Uygulaması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Kamu Sağlık Üniteleri</c:v>
                </c:pt>
              </c:strCache>
            </c:strRef>
          </c:cat>
          <c:val>
            <c:numRef>
              <c:f>Sayfa1!$E$2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A64-4044-889B-E6AB24D6DF00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Proloterapi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Kamu Sağlık Üniteleri</c:v>
                </c:pt>
              </c:strCache>
            </c:strRef>
          </c:cat>
          <c:val>
            <c:numRef>
              <c:f>Sayfa1!$F$2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A64-4044-889B-E6AB24D6DF00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Sülük Uygulaması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Kamu Sağlık Üniteleri</c:v>
                </c:pt>
              </c:strCache>
            </c:strRef>
          </c:cat>
          <c:val>
            <c:numRef>
              <c:f>Sayfa1!$G$2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A64-4044-889B-E6AB24D6DF00}"/>
            </c:ext>
          </c:extLst>
        </c:ser>
        <c:ser>
          <c:idx val="6"/>
          <c:order val="6"/>
          <c:tx>
            <c:strRef>
              <c:f>Sayfa1!$H$1</c:f>
              <c:strCache>
                <c:ptCount val="1"/>
                <c:pt idx="0">
                  <c:v>Fitoterapi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Kamu Sağlık Üniteleri</c:v>
                </c:pt>
              </c:strCache>
            </c:strRef>
          </c:cat>
          <c:val>
            <c:numRef>
              <c:f>Sayfa1!$H$2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A64-4044-889B-E6AB24D6DF00}"/>
            </c:ext>
          </c:extLst>
        </c:ser>
        <c:ser>
          <c:idx val="7"/>
          <c:order val="7"/>
          <c:tx>
            <c:strRef>
              <c:f>Sayfa1!$I$1</c:f>
              <c:strCache>
                <c:ptCount val="1"/>
                <c:pt idx="0">
                  <c:v>Hipnoz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1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Kamu Sağlık Üniteleri</c:v>
                </c:pt>
              </c:strCache>
            </c:strRef>
          </c:cat>
          <c:val>
            <c:numRef>
              <c:f>Sayfa1!$I$2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A64-4044-889B-E6AB24D6DF00}"/>
            </c:ext>
          </c:extLst>
        </c:ser>
        <c:ser>
          <c:idx val="8"/>
          <c:order val="8"/>
          <c:tx>
            <c:strRef>
              <c:f>Sayfa1!$J$1</c:f>
              <c:strCache>
                <c:ptCount val="1"/>
                <c:pt idx="0">
                  <c:v>Homeopati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Kamu Sağlık Üniteleri</c:v>
                </c:pt>
              </c:strCache>
            </c:strRef>
          </c:cat>
          <c:val>
            <c:numRef>
              <c:f>Sayfa1!$J$2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9A64-4044-889B-E6AB24D6DF00}"/>
            </c:ext>
          </c:extLst>
        </c:ser>
        <c:ser>
          <c:idx val="9"/>
          <c:order val="9"/>
          <c:tx>
            <c:strRef>
              <c:f>Sayfa1!$K$1</c:f>
              <c:strCache>
                <c:ptCount val="1"/>
                <c:pt idx="0">
                  <c:v>Apiterapi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Kamu Sağlık Üniteleri</c:v>
                </c:pt>
              </c:strCache>
            </c:strRef>
          </c:cat>
          <c:val>
            <c:numRef>
              <c:f>Sayfa1!$K$2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A64-4044-889B-E6AB24D6DF00}"/>
            </c:ext>
          </c:extLst>
        </c:ser>
        <c:ser>
          <c:idx val="10"/>
          <c:order val="10"/>
          <c:tx>
            <c:strRef>
              <c:f>Sayfa1!$L$1</c:f>
              <c:strCache>
                <c:ptCount val="1"/>
                <c:pt idx="0">
                  <c:v>Larva Uygulaması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Kamu Sağlık Üniteleri</c:v>
                </c:pt>
              </c:strCache>
            </c:strRef>
          </c:cat>
          <c:val>
            <c:numRef>
              <c:f>Sayfa1!$L$2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9A64-4044-889B-E6AB24D6DF00}"/>
            </c:ext>
          </c:extLst>
        </c:ser>
        <c:ser>
          <c:idx val="11"/>
          <c:order val="11"/>
          <c:tx>
            <c:strRef>
              <c:f>Sayfa1!$M$1</c:f>
              <c:strCache>
                <c:ptCount val="1"/>
                <c:pt idx="0">
                  <c:v>Müzikterapi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Kamu Sağlık Üniteleri</c:v>
                </c:pt>
              </c:strCache>
            </c:strRef>
          </c:cat>
          <c:val>
            <c:numRef>
              <c:f>Sayfa1!$M$2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9A64-4044-889B-E6AB24D6DF00}"/>
            </c:ext>
          </c:extLst>
        </c:ser>
        <c:ser>
          <c:idx val="12"/>
          <c:order val="12"/>
          <c:tx>
            <c:strRef>
              <c:f>Sayfa1!$N$1</c:f>
              <c:strCache>
                <c:ptCount val="1"/>
                <c:pt idx="0">
                  <c:v>Refleksoloji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80000"/>
                    <a:lumOff val="2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80000"/>
                    <a:lumOff val="2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Kamu Sağlık Üniteleri</c:v>
                </c:pt>
              </c:strCache>
            </c:strRef>
          </c:cat>
          <c:val>
            <c:numRef>
              <c:f>Sayfa1!$N$2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9A64-4044-889B-E6AB24D6DF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2482480"/>
        <c:axId val="102483656"/>
      </c:barChart>
      <c:catAx>
        <c:axId val="102482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2483656"/>
        <c:crosses val="autoZero"/>
        <c:auto val="1"/>
        <c:lblAlgn val="ctr"/>
        <c:lblOffset val="100"/>
        <c:noMultiLvlLbl val="0"/>
      </c:catAx>
      <c:valAx>
        <c:axId val="102483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0248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r>
              <a:rPr lang="tr-TR" sz="2400" b="1" dirty="0">
                <a:solidFill>
                  <a:srgbClr val="595959"/>
                </a:solidFill>
              </a:rPr>
              <a:t>Geleneksel ve Tamamlayıcı Tıp Ünitelerinde</a:t>
            </a:r>
            <a:r>
              <a:rPr lang="tr-TR" sz="2400" b="1" baseline="0" dirty="0">
                <a:solidFill>
                  <a:srgbClr val="595959"/>
                </a:solidFill>
              </a:rPr>
              <a:t> Uzman Hekim/Hekim/Diş Hekimi Dağılımı</a:t>
            </a:r>
            <a:endParaRPr lang="en-US" sz="2400" b="1" dirty="0">
              <a:solidFill>
                <a:srgbClr val="595959"/>
              </a:solidFill>
            </a:endParaRPr>
          </a:p>
        </c:rich>
      </c:tx>
      <c:layout>
        <c:manualLayout>
          <c:xMode val="edge"/>
          <c:yMode val="edge"/>
          <c:x val="0.193231695536505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FE-457D-A6DE-8242E5DEF2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FE-457D-A6DE-8242E5DEF2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FE-457D-A6DE-8242E5DEF244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FE-457D-A6DE-8242E5DEF24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2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7FE-457D-A6DE-8242E5DEF244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Uzman Hekim-1551</c:v>
                </c:pt>
                <c:pt idx="1">
                  <c:v>Hekim-1050</c:v>
                </c:pt>
                <c:pt idx="2">
                  <c:v>Diş Hekimi-23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1551</c:v>
                </c:pt>
                <c:pt idx="1">
                  <c:v>1050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7FE-457D-A6DE-8242E5DEF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400" b="1" dirty="0"/>
              <a:t>GETAT Ünitelerinde Çalışan Uzman Hekimlerin Branş</a:t>
            </a:r>
            <a:r>
              <a:rPr lang="tr-TR" sz="2400" b="1" baseline="0" dirty="0"/>
              <a:t> Dağılımları</a:t>
            </a:r>
            <a:endParaRPr lang="en-GB" sz="2400" b="1" dirty="0"/>
          </a:p>
        </c:rich>
      </c:tx>
      <c:layout>
        <c:manualLayout>
          <c:xMode val="edge"/>
          <c:yMode val="edge"/>
          <c:x val="0.15947795819007829"/>
          <c:y val="3.04848655245456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3.6730217732387035E-2"/>
          <c:y val="0.10333283453777789"/>
          <c:w val="0.96326978226761284"/>
          <c:h val="0.83773524725847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Fizik Tedavi ve Rehabilitasyon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87-4313-865D-7E9EFCCC5A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Anesteziyoloji ve Reanimasyon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87-4313-865D-7E9EFCCC5A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Dahiliye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87-4313-865D-7E9EFCCC5A6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Aile Hekimliği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87-4313-865D-7E9EFCCC5A6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Kadın Hastalıkları ve Doğum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87-4313-865D-7E9EFCCC5A6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Genel Cerrahi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F87-4313-865D-7E9EFCCC5A6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Çocuk Sağlığı ve Hastalıkları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F87-4313-865D-7E9EFCCC5A6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Nöroloji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Sheet1!$I$2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F87-4313-865D-7E9EFCCC5A69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Acil Tıp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Sheet1!$J$2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F87-4313-865D-7E9EFCCC5A69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Cildiye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Sheet1!$K$2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F87-4313-865D-7E9EFCCC5A69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Ortopedi ve Travmatoloji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Sheet1!$L$2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F87-4313-865D-7E9EFCCC5A69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Göğüs Hastalıkları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Sheet1!$M$2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F87-4313-865D-7E9EFCCC5A69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Mikrobiyoloji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Sheet1!$N$2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CF87-4313-865D-7E9EFCCC5A69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Biyokimya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Sheet1!$O$2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F87-4313-865D-7E9EFCCC5A69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Kulak, Burun ve Boğaz Hastalıkları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Sheet1!$P$2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CF87-4313-865D-7E9EFCCC5A69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Beyin ve Sinir Cerrahisi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Sheet1!$Q$2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F87-4313-865D-7E9EFCCC5A69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Radyoloji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Sheet1!$R$2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CF87-4313-865D-7E9EFCCC5A69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Üroloji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Sheet1!$S$2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CF87-4313-865D-7E9EFCCC5A69}"/>
            </c:ext>
          </c:extLst>
        </c:ser>
        <c:ser>
          <c:idx val="18"/>
          <c:order val="18"/>
          <c:tx>
            <c:strRef>
              <c:f>Sheet1!$T$1</c:f>
              <c:strCache>
                <c:ptCount val="1"/>
                <c:pt idx="0">
                  <c:v>Göz Hastalıkları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Sheet1!$T$2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CF87-4313-865D-7E9EFCCC5A69}"/>
            </c:ext>
          </c:extLst>
        </c:ser>
        <c:ser>
          <c:idx val="19"/>
          <c:order val="19"/>
          <c:tx>
            <c:strRef>
              <c:f>Sheet1!$U$1</c:f>
              <c:strCache>
                <c:ptCount val="1"/>
                <c:pt idx="0">
                  <c:v>Kardiyoloji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Sheet1!$U$2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CF87-4313-865D-7E9EFCCC5A69}"/>
            </c:ext>
          </c:extLst>
        </c:ser>
        <c:ser>
          <c:idx val="20"/>
          <c:order val="20"/>
          <c:tx>
            <c:strRef>
              <c:f>Sheet1!$V$1</c:f>
              <c:strCache>
                <c:ptCount val="1"/>
                <c:pt idx="0">
                  <c:v>Onkoloji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Sheet1!$V$2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F87-4313-865D-7E9EFCCC5A69}"/>
            </c:ext>
          </c:extLst>
        </c:ser>
        <c:ser>
          <c:idx val="21"/>
          <c:order val="21"/>
          <c:tx>
            <c:strRef>
              <c:f>Sheet1!$W$1</c:f>
              <c:strCache>
                <c:ptCount val="1"/>
                <c:pt idx="0">
                  <c:v>Kalp ve Damar Cerrahisi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Sheet1!$W$2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CF87-4313-865D-7E9EFCCC5A69}"/>
            </c:ext>
          </c:extLst>
        </c:ser>
        <c:ser>
          <c:idx val="22"/>
          <c:order val="22"/>
          <c:tx>
            <c:strRef>
              <c:f>Sheet1!$X$1</c:f>
              <c:strCache>
                <c:ptCount val="1"/>
                <c:pt idx="0">
                  <c:v>Halk Sağlığı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Sheet1!$X$2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CF87-4313-865D-7E9EFCCC5A69}"/>
            </c:ext>
          </c:extLst>
        </c:ser>
        <c:ser>
          <c:idx val="23"/>
          <c:order val="23"/>
          <c:tx>
            <c:strRef>
              <c:f>Sheet1!$Y$1</c:f>
              <c:strCache>
                <c:ptCount val="1"/>
                <c:pt idx="0">
                  <c:v>Anatomi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Sheet1!$Y$2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CF87-4313-865D-7E9EFCCC5A69}"/>
            </c:ext>
          </c:extLst>
        </c:ser>
        <c:ser>
          <c:idx val="24"/>
          <c:order val="24"/>
          <c:tx>
            <c:strRef>
              <c:f>Sheet1!$Z$1</c:f>
              <c:strCache>
                <c:ptCount val="1"/>
                <c:pt idx="0">
                  <c:v>Farmakoloji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Sheet1!$Z$2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CF87-4313-865D-7E9EFCCC5A69}"/>
            </c:ext>
          </c:extLst>
        </c:ser>
        <c:ser>
          <c:idx val="25"/>
          <c:order val="25"/>
          <c:tx>
            <c:strRef>
              <c:f>Sheet1!$AA$1</c:f>
              <c:strCache>
                <c:ptCount val="1"/>
                <c:pt idx="0">
                  <c:v>Nükleer Tıp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Sheet1!$AA$2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CF87-4313-865D-7E9EFCCC5A69}"/>
            </c:ext>
          </c:extLst>
        </c:ser>
        <c:ser>
          <c:idx val="26"/>
          <c:order val="26"/>
          <c:tx>
            <c:strRef>
              <c:f>Sheet1!$AB$1</c:f>
              <c:strCache>
                <c:ptCount val="1"/>
                <c:pt idx="0">
                  <c:v>Fizyoloji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F87-4313-865D-7E9EFCCC5A69}"/>
            </c:ext>
          </c:extLst>
        </c:ser>
        <c:ser>
          <c:idx val="27"/>
          <c:order val="27"/>
          <c:tx>
            <c:strRef>
              <c:f>Sheet1!$AC$1</c:f>
              <c:strCache>
                <c:ptCount val="1"/>
                <c:pt idx="0">
                  <c:v>Algoloji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CF87-4313-865D-7E9EFCCC5A69}"/>
            </c:ext>
          </c:extLst>
        </c:ser>
        <c:ser>
          <c:idx val="28"/>
          <c:order val="28"/>
          <c:tx>
            <c:strRef>
              <c:f>Sheet1!$AD$1</c:f>
              <c:strCache>
                <c:ptCount val="1"/>
                <c:pt idx="0">
                  <c:v>Patoloji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CF87-4313-865D-7E9EFCCC5A69}"/>
            </c:ext>
          </c:extLst>
        </c:ser>
        <c:ser>
          <c:idx val="29"/>
          <c:order val="29"/>
          <c:tx>
            <c:strRef>
              <c:f>Sheet1!$AE$1</c:f>
              <c:strCache>
                <c:ptCount val="1"/>
                <c:pt idx="0">
                  <c:v>Plastik, Estetik ve Rekonstrüktif Cerrahi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CF87-4313-865D-7E9EFCCC5A69}"/>
            </c:ext>
          </c:extLst>
        </c:ser>
        <c:ser>
          <c:idx val="30"/>
          <c:order val="30"/>
          <c:tx>
            <c:strRef>
              <c:f>Sheet1!$AF$1</c:f>
              <c:strCache>
                <c:ptCount val="1"/>
                <c:pt idx="0">
                  <c:v>Endokrinoloji ve Metabolizma Hastalıkları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CF87-4313-865D-7E9EFCCC5A69}"/>
            </c:ext>
          </c:extLst>
        </c:ser>
        <c:ser>
          <c:idx val="31"/>
          <c:order val="31"/>
          <c:tx>
            <c:strRef>
              <c:f>Sheet1!$AG$1</c:f>
              <c:strCache>
                <c:ptCount val="1"/>
                <c:pt idx="0">
                  <c:v>Adli Tıp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CF87-4313-865D-7E9EFCCC5A69}"/>
            </c:ext>
          </c:extLst>
        </c:ser>
        <c:ser>
          <c:idx val="32"/>
          <c:order val="32"/>
          <c:tx>
            <c:strRef>
              <c:f>Sheet1!$AH$1</c:f>
              <c:strCache>
                <c:ptCount val="1"/>
                <c:pt idx="0">
                  <c:v>Gastroenteroloji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Sheet1!$AH$2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CF87-4313-865D-7E9EFCCC5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473088"/>
        <c:axId val="209471520"/>
      </c:barChart>
      <c:catAx>
        <c:axId val="2094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471520"/>
        <c:crosses val="autoZero"/>
        <c:auto val="1"/>
        <c:lblAlgn val="ctr"/>
        <c:lblOffset val="100"/>
        <c:noMultiLvlLbl val="0"/>
      </c:catAx>
      <c:valAx>
        <c:axId val="20947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47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2400" b="1" dirty="0"/>
              <a:t>GETAT Eğitim Merkezi/Uygulama Merkezi/Ünite Sayısı (Kümülatif)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EĞİTİM MERKEZİ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8.51699715369609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31B-41C0-B241-2432E2AC8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5.08572991431753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31B-41C0-B241-2432E2AC8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2.98486601492433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31B-41C0-B241-2432E2AC8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450490280961678E-3"/>
                  <c:y val="4.15410246521495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31B-41C0-B241-2432E2AC8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3801961123847702E-3"/>
                  <c:y val="3.978786019893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31B-41C0-B241-2432E2AC8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6900980561923356E-3"/>
                  <c:y val="6.2506524756977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31B-41C0-B241-2432E2AC8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351470842885035E-3"/>
                  <c:y val="5.52781724986130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31B-41C0-B241-2432E2AC8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19583966803865E-3"/>
                  <c:y val="6.1124354750064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31B-41C0-B241-2432E2AC8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900980561923356E-3"/>
                  <c:y val="5.54817880551867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31B-41C0-B241-2432E2AC8A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2.97522015932054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331B-41C0-B241-2432E2AC8AF8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972715785559953E-16"/>
                  <c:y val="-3.02636562624295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31B-41C0-B241-2432E2AC8AF8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5155631174848358E-3"/>
                  <c:y val="-3.01718567064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31B-41C0-B241-2432E2AC8AF8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3450490280961678E-3"/>
                  <c:y val="-3.24727124956968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31B-41C0-B241-2432E2AC8AF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</c:v>
                </c:pt>
                <c:pt idx="1">
                  <c:v>9</c:v>
                </c:pt>
                <c:pt idx="2">
                  <c:v>18</c:v>
                </c:pt>
                <c:pt idx="3">
                  <c:v>18</c:v>
                </c:pt>
                <c:pt idx="4">
                  <c:v>24</c:v>
                </c:pt>
                <c:pt idx="5">
                  <c:v>26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31B-41C0-B241-2432E2AC8A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UYGULAMA MERKEZİ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12</c:v>
                </c:pt>
                <c:pt idx="1">
                  <c:v>21</c:v>
                </c:pt>
                <c:pt idx="2">
                  <c:v>37</c:v>
                </c:pt>
                <c:pt idx="3">
                  <c:v>56</c:v>
                </c:pt>
                <c:pt idx="4">
                  <c:v>68</c:v>
                </c:pt>
                <c:pt idx="5">
                  <c:v>78</c:v>
                </c:pt>
                <c:pt idx="6">
                  <c:v>78</c:v>
                </c:pt>
                <c:pt idx="7">
                  <c:v>75</c:v>
                </c:pt>
                <c:pt idx="8">
                  <c:v>84</c:v>
                </c:pt>
                <c:pt idx="9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31B-41C0-B241-2432E2AC8AF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ÜNİTE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2301</a:t>
                    </a:r>
                  </a:p>
                  <a:p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922-44B2-96D9-2EA12DE4DA4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35</c:v>
                </c:pt>
                <c:pt idx="1">
                  <c:v>204</c:v>
                </c:pt>
                <c:pt idx="2">
                  <c:v>436</c:v>
                </c:pt>
                <c:pt idx="3">
                  <c:v>549</c:v>
                </c:pt>
                <c:pt idx="4">
                  <c:v>1054</c:v>
                </c:pt>
                <c:pt idx="5">
                  <c:v>1353</c:v>
                </c:pt>
                <c:pt idx="6">
                  <c:v>1571</c:v>
                </c:pt>
                <c:pt idx="7">
                  <c:v>1949</c:v>
                </c:pt>
                <c:pt idx="8">
                  <c:v>2256</c:v>
                </c:pt>
                <c:pt idx="9">
                  <c:v>2301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31B-41C0-B241-2432E2AC8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2304"/>
        <c:axId val="209470736"/>
      </c:barChart>
      <c:catAx>
        <c:axId val="2094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470736"/>
        <c:crosses val="autoZero"/>
        <c:auto val="1"/>
        <c:lblAlgn val="ctr"/>
        <c:lblOffset val="100"/>
        <c:noMultiLvlLbl val="0"/>
      </c:catAx>
      <c:valAx>
        <c:axId val="20947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947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3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0.55343</cdr:x>
      <cdr:y>0.4122</cdr:y>
    </cdr:from>
    <cdr:to>
      <cdr:x>0.88479</cdr:x>
      <cdr:y>0.69243</cdr:y>
    </cdr:to>
    <cdr:sp macro="" textlink="">
      <cdr:nvSpPr>
        <cdr:cNvPr id="3" name="Metin kutusu 5">
          <a:extLst xmlns:a="http://schemas.openxmlformats.org/drawingml/2006/main">
            <a:ext uri="{FF2B5EF4-FFF2-40B4-BE49-F238E27FC236}">
              <a16:creationId xmlns:a16="http://schemas.microsoft.com/office/drawing/2014/main" xmlns="" id="{DA38DF5B-CC24-40CF-9FD0-F35FD4A8A53E}"/>
            </a:ext>
          </a:extLst>
        </cdr:cNvPr>
        <cdr:cNvSpPr txBox="1"/>
      </cdr:nvSpPr>
      <cdr:spPr>
        <a:xfrm xmlns:a="http://schemas.openxmlformats.org/drawingml/2006/main">
          <a:off x="5475707" y="2308912"/>
          <a:ext cx="3278513" cy="1569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solidFill>
            <a:schemeClr val="bg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TOPLAM GETAT UYGULAMA MERKEZİ SAYISI</a:t>
          </a:r>
        </a:p>
        <a:p xmlns:a="http://schemas.openxmlformats.org/drawingml/2006/main">
          <a:pPr algn="ctr"/>
          <a:r>
            <a:rPr lang="tr-TR" sz="2400" b="1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81</a:t>
          </a:r>
          <a:endParaRPr lang="tr-TR" sz="2400" b="1" dirty="0">
            <a:solidFill>
              <a:srgbClr val="FF0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0.73342</cdr:x>
      <cdr:y>0.06357</cdr:y>
    </cdr:from>
    <cdr:to>
      <cdr:x>0.98256</cdr:x>
      <cdr:y>0.31638</cdr:y>
    </cdr:to>
    <cdr:sp macro="" textlink="">
      <cdr:nvSpPr>
        <cdr:cNvPr id="2" name="Metin kutusu 5">
          <a:extLst xmlns:a="http://schemas.openxmlformats.org/drawingml/2006/main">
            <a:ext uri="{FF2B5EF4-FFF2-40B4-BE49-F238E27FC236}">
              <a16:creationId xmlns:a16="http://schemas.microsoft.com/office/drawing/2014/main" xmlns="" id="{3B43C017-961D-42F9-A6CD-A32D23C73DE2}"/>
            </a:ext>
          </a:extLst>
        </cdr:cNvPr>
        <cdr:cNvSpPr txBox="1"/>
      </cdr:nvSpPr>
      <cdr:spPr>
        <a:xfrm xmlns:a="http://schemas.openxmlformats.org/drawingml/2006/main">
          <a:off x="8717206" y="348275"/>
          <a:ext cx="2961202" cy="13849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>
          <a:solidFill>
            <a:schemeClr val="bg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TOPLAM GETAT ETİK KURUL SAYISI</a:t>
          </a:r>
        </a:p>
        <a:p xmlns:a="http://schemas.openxmlformats.org/drawingml/2006/main">
          <a:pPr algn="ctr"/>
          <a:r>
            <a:rPr lang="tr-TR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13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0.29282</cdr:x>
      <cdr:y>0.93404</cdr:y>
    </cdr:from>
    <cdr:to>
      <cdr:x>0.70718</cdr:x>
      <cdr:y>0.97372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0CF26462-9864-432E-B521-C0B1BF95F9AD}"/>
            </a:ext>
          </a:extLst>
        </cdr:cNvPr>
        <cdr:cNvSpPr txBox="1"/>
      </cdr:nvSpPr>
      <cdr:spPr>
        <a:xfrm xmlns:a="http://schemas.openxmlformats.org/drawingml/2006/main">
          <a:off x="3570061" y="5450405"/>
          <a:ext cx="5051878" cy="231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r-TR" sz="1200" b="1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*Bu Yönetmeliğin yayımlanmasından önceki dönemde yapılan başvuruları ifade eder</a:t>
          </a:r>
          <a:r>
            <a:rPr lang="tr-TR" sz="1050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GB" sz="1050" dirty="0">
            <a:solidFill>
              <a:srgbClr val="595959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D6AA9-4B73-4E9C-A1CF-4CB262910CE7}" type="datetimeFigureOut">
              <a:rPr lang="tr-TR" smtClean="0"/>
              <a:t>30.04.2024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EFE44-58D8-4774-9D0C-82D6348721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238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589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57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78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888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333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908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76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730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357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73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816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587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372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371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54FD4-0258-4065-81A4-E752141A3BCA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425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784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587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515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70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192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254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70D695-6253-43A2-ABD5-115974ABEBE7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06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F3C1-8E23-4A12-B85D-7F7F384C8C5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47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F3C1-8E23-4A12-B85D-7F7F384C8C5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F3C1-8E23-4A12-B85D-7F7F384C8C5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85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Özel Düz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 userDrawn="1"/>
        </p:nvSpPr>
        <p:spPr>
          <a:xfrm>
            <a:off x="0" y="1855167"/>
            <a:ext cx="12188825" cy="30678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77000">
                <a:schemeClr val="accent2"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0" b="39873"/>
          <a:stretch/>
        </p:blipFill>
        <p:spPr>
          <a:xfrm>
            <a:off x="6369270" y="-648400"/>
            <a:ext cx="5822730" cy="752216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149" y="24492"/>
            <a:ext cx="1002512" cy="1004162"/>
          </a:xfrm>
          <a:prstGeom prst="rect">
            <a:avLst/>
          </a:prstGeom>
        </p:spPr>
      </p:pic>
      <p:sp>
        <p:nvSpPr>
          <p:cNvPr id="17" name="Unvan 1"/>
          <p:cNvSpPr>
            <a:spLocks noGrp="1"/>
          </p:cNvSpPr>
          <p:nvPr>
            <p:ph type="ctrTitle"/>
          </p:nvPr>
        </p:nvSpPr>
        <p:spPr>
          <a:xfrm>
            <a:off x="1524000" y="2916459"/>
            <a:ext cx="9144000" cy="683393"/>
          </a:xfrm>
          <a:effectLst>
            <a:reflection blurRad="114300" stA="52000" endA="300" endPos="35000" dir="5400000" sy="-100000" algn="bl" rotWithShape="0"/>
          </a:effectLst>
        </p:spPr>
        <p:txBody>
          <a:bodyPr wrap="none" bIns="0" anchor="t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tr-TR" dirty="0"/>
          </a:p>
        </p:txBody>
      </p:sp>
      <p:sp>
        <p:nvSpPr>
          <p:cNvPr id="18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707919"/>
            <a:ext cx="9144000" cy="305818"/>
          </a:xfrm>
          <a:effectLst>
            <a:reflection blurRad="6350" stA="52000" endA="300" endPos="63000" dir="5400000" sy="-100000" algn="bl" rotWithShape="0"/>
          </a:effectLst>
        </p:spPr>
        <p:txBody>
          <a:bodyPr bIns="0"/>
          <a:lstStyle>
            <a:lvl1pPr marL="0" indent="0" algn="ctr">
              <a:buNone/>
              <a:defRPr sz="2400">
                <a:solidFill>
                  <a:schemeClr val="tx1"/>
                </a:solidFill>
                <a:effectLst>
                  <a:reflection blurRad="254000" stA="21000" endPos="65000" dist="50800" dir="5400000" sy="-100000" algn="bl" rotWithShape="0"/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0085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Özel Düzen"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>
            <a:spLocks noChangeArrowheads="1"/>
          </p:cNvSpPr>
          <p:nvPr userDrawn="1"/>
        </p:nvSpPr>
        <p:spPr bwMode="auto">
          <a:xfrm>
            <a:off x="0" y="994105"/>
            <a:ext cx="1925638" cy="114300"/>
          </a:xfrm>
          <a:prstGeom prst="rect">
            <a:avLst/>
          </a:prstGeom>
          <a:solidFill>
            <a:srgbClr val="DC0C15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tr-TR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>
            <a:spLocks noChangeArrowheads="1"/>
          </p:cNvSpPr>
          <p:nvPr userDrawn="1"/>
        </p:nvSpPr>
        <p:spPr bwMode="auto">
          <a:xfrm>
            <a:off x="2011363" y="994105"/>
            <a:ext cx="10177462" cy="114300"/>
          </a:xfrm>
          <a:prstGeom prst="rect">
            <a:avLst/>
          </a:prstGeom>
          <a:solidFill>
            <a:srgbClr val="0035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endParaRPr lang="tr-TR">
              <a:solidFill>
                <a:schemeClr val="bg1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8" y="42041"/>
            <a:ext cx="914400" cy="914400"/>
          </a:xfrm>
          <a:prstGeom prst="rect">
            <a:avLst/>
          </a:prstGeom>
        </p:spPr>
      </p:pic>
      <p:sp>
        <p:nvSpPr>
          <p:cNvPr id="10" name="Slayt Numarası Yer Tutucusu 12"/>
          <p:cNvSpPr>
            <a:spLocks noGrp="1"/>
          </p:cNvSpPr>
          <p:nvPr>
            <p:ph type="sldNum" sz="quarter" idx="10"/>
          </p:nvPr>
        </p:nvSpPr>
        <p:spPr>
          <a:xfrm>
            <a:off x="11204575" y="6394450"/>
            <a:ext cx="825500" cy="365125"/>
          </a:xfrm>
        </p:spPr>
        <p:txBody>
          <a:bodyPr/>
          <a:lstStyle>
            <a:lvl1pPr>
              <a:defRPr sz="1600"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104204BE-466C-4FCD-980B-D321A1B2D82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11" name="İçerik Yer Tutucusu 2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502153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>
            <a:lvl1pPr>
              <a:defRPr sz="3200">
                <a:solidFill>
                  <a:srgbClr val="DC0C15"/>
                </a:solidFill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51676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755581"/>
            <a:ext cx="12192000" cy="393723"/>
          </a:xfrm>
          <a:prstGeom prst="rect">
            <a:avLst/>
          </a:prstGeom>
        </p:spPr>
        <p:txBody>
          <a:bodyPr anchor="b"/>
          <a:lstStyle>
            <a:lvl1pPr algn="ctr">
              <a:defRPr sz="160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73906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F3C1-8E23-4A12-B85D-7F7F384C8C5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2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F3C1-8E23-4A12-B85D-7F7F384C8C5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9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F3C1-8E23-4A12-B85D-7F7F384C8C5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6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F3C1-8E23-4A12-B85D-7F7F384C8C5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1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F3C1-8E23-4A12-B85D-7F7F384C8C5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9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F3C1-8E23-4A12-B85D-7F7F384C8C5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7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F3C1-8E23-4A12-B85D-7F7F384C8C5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6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F3C1-8E23-4A12-B85D-7F7F384C8C5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F3C1-8E23-4A12-B85D-7F7F384C8C5A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2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1853184"/>
            <a:ext cx="10881501" cy="3096768"/>
          </a:xfrm>
        </p:spPr>
        <p:txBody>
          <a:bodyPr>
            <a:noAutofit/>
          </a:bodyPr>
          <a:lstStyle/>
          <a:p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Türkiye Cumhuriyeti</a:t>
            </a:r>
            <a:b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Sağlık Bakanlığı</a:t>
            </a:r>
            <a:b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Sağlık Hizmetleri Genel Müdürlüğü</a:t>
            </a:r>
            <a:b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Geleneksel, Tamamlayıcı ve Fonksiyonel</a:t>
            </a:r>
            <a:b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Tıp Uygulamaları Dairesi Başkanlığı </a:t>
            </a:r>
            <a:b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İstatistiki Bilgiler</a:t>
            </a:r>
            <a:br>
              <a:rPr lang="tr-T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D1A32DCA-CF0A-4E9A-9921-68DF16B8705A}"/>
              </a:ext>
            </a:extLst>
          </p:cNvPr>
          <p:cNvSpPr txBox="1"/>
          <p:nvPr/>
        </p:nvSpPr>
        <p:spPr>
          <a:xfrm>
            <a:off x="9138543" y="5226911"/>
            <a:ext cx="2757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95000"/>
                  </a:schemeClr>
                </a:solidFill>
              </a:rPr>
              <a:t>Uzm. Dr. Mustafa ÖZCAN</a:t>
            </a:r>
            <a:endParaRPr lang="tr-TR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tr-TR" dirty="0">
                <a:solidFill>
                  <a:schemeClr val="bg1">
                    <a:lumMod val="95000"/>
                  </a:schemeClr>
                </a:solidFill>
              </a:rPr>
              <a:t>Daire Başkanı</a:t>
            </a:r>
          </a:p>
        </p:txBody>
      </p:sp>
    </p:spTree>
    <p:extLst>
      <p:ext uri="{BB962C8B-B14F-4D97-AF65-F5344CB8AC3E}">
        <p14:creationId xmlns:p14="http://schemas.microsoft.com/office/powerpoint/2010/main" val="16436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10</a:t>
            </a:fld>
            <a:endParaRPr lang="tr-TR" dirty="0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2B37367B-F999-4C93-8374-5C660EC6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D8A387D-5926-4130-B545-2F303776C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66" y="1782890"/>
            <a:ext cx="11089708" cy="4972387"/>
          </a:xfrm>
          <a:prstGeom prst="rect">
            <a:avLst/>
          </a:prstGeom>
        </p:spPr>
      </p:pic>
      <p:sp>
        <p:nvSpPr>
          <p:cNvPr id="8" name="Metin kutusu 11">
            <a:extLst>
              <a:ext uri="{FF2B5EF4-FFF2-40B4-BE49-F238E27FC236}">
                <a16:creationId xmlns:a16="http://schemas.microsoft.com/office/drawing/2014/main" xmlns="" id="{92C6763C-BCF9-4879-BC67-576D71689E0E}"/>
              </a:ext>
            </a:extLst>
          </p:cNvPr>
          <p:cNvSpPr txBox="1"/>
          <p:nvPr/>
        </p:nvSpPr>
        <p:spPr>
          <a:xfrm>
            <a:off x="1112187" y="2042618"/>
            <a:ext cx="913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1021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etin kutusu 11">
            <a:extLst>
              <a:ext uri="{FF2B5EF4-FFF2-40B4-BE49-F238E27FC236}">
                <a16:creationId xmlns:a16="http://schemas.microsoft.com/office/drawing/2014/main" xmlns="" id="{E33ED6B8-ED98-4DE6-AB5E-9EE324D8CBBF}"/>
              </a:ext>
            </a:extLst>
          </p:cNvPr>
          <p:cNvSpPr txBox="1"/>
          <p:nvPr/>
        </p:nvSpPr>
        <p:spPr>
          <a:xfrm>
            <a:off x="1615350" y="439894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317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Metin kutusu 11">
            <a:extLst>
              <a:ext uri="{FF2B5EF4-FFF2-40B4-BE49-F238E27FC236}">
                <a16:creationId xmlns:a16="http://schemas.microsoft.com/office/drawing/2014/main" xmlns="" id="{3C50980D-9205-49B8-BCBA-B96E8BA9F100}"/>
              </a:ext>
            </a:extLst>
          </p:cNvPr>
          <p:cNvSpPr txBox="1"/>
          <p:nvPr/>
        </p:nvSpPr>
        <p:spPr>
          <a:xfrm>
            <a:off x="2887450" y="486061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265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6ADABA4F-3AE6-4951-B518-9714F23E9AAB}"/>
              </a:ext>
            </a:extLst>
          </p:cNvPr>
          <p:cNvSpPr txBox="1"/>
          <p:nvPr/>
        </p:nvSpPr>
        <p:spPr>
          <a:xfrm>
            <a:off x="4475022" y="439894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466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Metin kutusu 11">
            <a:extLst>
              <a:ext uri="{FF2B5EF4-FFF2-40B4-BE49-F238E27FC236}">
                <a16:creationId xmlns:a16="http://schemas.microsoft.com/office/drawing/2014/main" xmlns="" id="{391EFDE3-DB9F-45EF-ACC8-28D120DDC9EF}"/>
              </a:ext>
            </a:extLst>
          </p:cNvPr>
          <p:cNvSpPr txBox="1"/>
          <p:nvPr/>
        </p:nvSpPr>
        <p:spPr>
          <a:xfrm>
            <a:off x="4799058" y="222197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122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etin kutusu 11">
            <a:extLst>
              <a:ext uri="{FF2B5EF4-FFF2-40B4-BE49-F238E27FC236}">
                <a16:creationId xmlns:a16="http://schemas.microsoft.com/office/drawing/2014/main" xmlns="" id="{EBA2F8B3-60C4-4650-9236-87035A9A357A}"/>
              </a:ext>
            </a:extLst>
          </p:cNvPr>
          <p:cNvSpPr txBox="1"/>
          <p:nvPr/>
        </p:nvSpPr>
        <p:spPr>
          <a:xfrm>
            <a:off x="9075459" y="325416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Metin kutusu 11">
            <a:extLst>
              <a:ext uri="{FF2B5EF4-FFF2-40B4-BE49-F238E27FC236}">
                <a16:creationId xmlns:a16="http://schemas.microsoft.com/office/drawing/2014/main" xmlns="" id="{CE20A7F2-5553-49EE-AA3E-7743A967E652}"/>
              </a:ext>
            </a:extLst>
          </p:cNvPr>
          <p:cNvSpPr txBox="1"/>
          <p:nvPr/>
        </p:nvSpPr>
        <p:spPr>
          <a:xfrm>
            <a:off x="7642762" y="486061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61</a:t>
            </a:r>
            <a:endPara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5C811BE-22A0-4451-8B07-B763A4CF3EA0}"/>
              </a:ext>
            </a:extLst>
          </p:cNvPr>
          <p:cNvSpPr/>
          <p:nvPr/>
        </p:nvSpPr>
        <p:spPr>
          <a:xfrm>
            <a:off x="3128884" y="117074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sz="2400" b="1" dirty="0"/>
              <a:t>GETAT Üniteleri Coğrafi Bölge Bazlı Dağılımı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94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11</a:t>
            </a:fld>
            <a:endParaRPr lang="tr-TR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B440E2FA-0D84-41CD-A769-FB6DA1E7DB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21559"/>
              </p:ext>
            </p:extLst>
          </p:nvPr>
        </p:nvGraphicFramePr>
        <p:xfrm>
          <a:off x="1374982" y="1062765"/>
          <a:ext cx="9442035" cy="579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D7E7C0-0CCB-43F5-A7C3-A1A2A7F47FB1}"/>
              </a:ext>
            </a:extLst>
          </p:cNvPr>
          <p:cNvSpPr txBox="1"/>
          <p:nvPr/>
        </p:nvSpPr>
        <p:spPr>
          <a:xfrm>
            <a:off x="2234283" y="1986904"/>
            <a:ext cx="1840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Eğitim Merkezi</a:t>
            </a:r>
          </a:p>
          <a:p>
            <a:r>
              <a:rPr lang="tr-TR" sz="1400" dirty="0"/>
              <a:t>Uygulama Merkezi</a:t>
            </a:r>
          </a:p>
          <a:p>
            <a:r>
              <a:rPr lang="tr-TR" sz="1400" dirty="0"/>
              <a:t>Ünite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4A6EAF-351B-4212-BB95-F5FA2532CCFA}"/>
              </a:ext>
            </a:extLst>
          </p:cNvPr>
          <p:cNvSpPr/>
          <p:nvPr/>
        </p:nvSpPr>
        <p:spPr>
          <a:xfrm>
            <a:off x="2159048" y="2109341"/>
            <a:ext cx="75235" cy="7625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2F693DE-74B1-4D07-B1E3-F1E971780B9C}"/>
              </a:ext>
            </a:extLst>
          </p:cNvPr>
          <p:cNvSpPr/>
          <p:nvPr/>
        </p:nvSpPr>
        <p:spPr>
          <a:xfrm>
            <a:off x="2159049" y="2320068"/>
            <a:ext cx="75235" cy="762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E4A08DD-372C-464C-B91B-88C34540E4B0}"/>
              </a:ext>
            </a:extLst>
          </p:cNvPr>
          <p:cNvSpPr/>
          <p:nvPr/>
        </p:nvSpPr>
        <p:spPr>
          <a:xfrm>
            <a:off x="2159048" y="2514753"/>
            <a:ext cx="75235" cy="762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Başlık 1">
            <a:extLst>
              <a:ext uri="{FF2B5EF4-FFF2-40B4-BE49-F238E27FC236}">
                <a16:creationId xmlns:a16="http://schemas.microsoft.com/office/drawing/2014/main" xmlns="" id="{DB98C47A-7C8F-4C63-AAD1-C02138B2A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12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12</a:t>
            </a:fld>
            <a:endParaRPr lang="tr-TR" dirty="0"/>
          </a:p>
        </p:txBody>
      </p:sp>
      <p:graphicFrame>
        <p:nvGraphicFramePr>
          <p:cNvPr id="7" name="İçerik Yer Tutucusu 9">
            <a:extLst>
              <a:ext uri="{FF2B5EF4-FFF2-40B4-BE49-F238E27FC236}">
                <a16:creationId xmlns:a16="http://schemas.microsoft.com/office/drawing/2014/main" xmlns="" id="{E081BF49-EEAB-4C62-BD02-4D03E750A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068937"/>
              </p:ext>
            </p:extLst>
          </p:nvPr>
        </p:nvGraphicFramePr>
        <p:xfrm>
          <a:off x="0" y="944054"/>
          <a:ext cx="12192000" cy="591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Metin kutusu 5">
            <a:extLst>
              <a:ext uri="{FF2B5EF4-FFF2-40B4-BE49-F238E27FC236}">
                <a16:creationId xmlns:a16="http://schemas.microsoft.com/office/drawing/2014/main" xmlns="" id="{537941C1-4741-4272-989D-E533ED43BFF3}"/>
              </a:ext>
            </a:extLst>
          </p:cNvPr>
          <p:cNvSpPr txBox="1"/>
          <p:nvPr/>
        </p:nvSpPr>
        <p:spPr>
          <a:xfrm>
            <a:off x="9262711" y="2129202"/>
            <a:ext cx="2580969" cy="156966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BAŞARILI OLAN TOPLAM KATILIMCI SAYISI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707</a:t>
            </a:r>
            <a:endParaRPr lang="tr-TR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Başlık 1">
            <a:extLst>
              <a:ext uri="{FF2B5EF4-FFF2-40B4-BE49-F238E27FC236}">
                <a16:creationId xmlns:a16="http://schemas.microsoft.com/office/drawing/2014/main" xmlns="" id="{002A8C27-A64C-4A53-9634-0D5209C7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64CF9EF-3D52-4B7B-8B98-B15A08E24E94}"/>
              </a:ext>
            </a:extLst>
          </p:cNvPr>
          <p:cNvSpPr/>
          <p:nvPr/>
        </p:nvSpPr>
        <p:spPr>
          <a:xfrm>
            <a:off x="165035" y="3131585"/>
            <a:ext cx="299838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Şu ana kadar ilki Bakanlık Merkez teşkilatında olmak üzere toplam </a:t>
            </a:r>
            <a:r>
              <a:rPr lang="tr-TR" sz="2200" b="1" dirty="0" smtClean="0"/>
              <a:t>18</a:t>
            </a:r>
            <a:r>
              <a:rPr lang="tr-TR" b="1" dirty="0" smtClean="0"/>
              <a:t> </a:t>
            </a:r>
            <a:r>
              <a:rPr lang="tr-TR" b="1" dirty="0"/>
              <a:t>GETAT Klinik Uygulamalara Etik Yaklaşım Kursu düzenlenmiştir.</a:t>
            </a:r>
          </a:p>
        </p:txBody>
      </p:sp>
    </p:spTree>
    <p:extLst>
      <p:ext uri="{BB962C8B-B14F-4D97-AF65-F5344CB8AC3E}">
        <p14:creationId xmlns:p14="http://schemas.microsoft.com/office/powerpoint/2010/main" val="318444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13</a:t>
            </a:fld>
            <a:endParaRPr lang="tr-TR" dirty="0"/>
          </a:p>
        </p:txBody>
      </p:sp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xmlns="" id="{5DE42929-7CE5-4EB1-9E20-A946090513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120150"/>
              </p:ext>
            </p:extLst>
          </p:nvPr>
        </p:nvGraphicFramePr>
        <p:xfrm>
          <a:off x="144379" y="1251284"/>
          <a:ext cx="11885695" cy="547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D31BFFC7-7333-4425-8DFB-E469E6D2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9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14</a:t>
            </a:fld>
            <a:endParaRPr lang="tr-TR" dirty="0"/>
          </a:p>
        </p:txBody>
      </p:sp>
      <p:graphicFrame>
        <p:nvGraphicFramePr>
          <p:cNvPr id="7" name="İçerik Yer Tutucusu 9">
            <a:extLst>
              <a:ext uri="{FF2B5EF4-FFF2-40B4-BE49-F238E27FC236}">
                <a16:creationId xmlns:a16="http://schemas.microsoft.com/office/drawing/2014/main" xmlns="" id="{E081BF49-EEAB-4C62-BD02-4D03E750A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869439"/>
              </p:ext>
            </p:extLst>
          </p:nvPr>
        </p:nvGraphicFramePr>
        <p:xfrm>
          <a:off x="0" y="944054"/>
          <a:ext cx="12192000" cy="591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Metin kutusu 5">
            <a:extLst>
              <a:ext uri="{FF2B5EF4-FFF2-40B4-BE49-F238E27FC236}">
                <a16:creationId xmlns:a16="http://schemas.microsoft.com/office/drawing/2014/main" xmlns="" id="{537941C1-4741-4272-989D-E533ED43BFF3}"/>
              </a:ext>
            </a:extLst>
          </p:cNvPr>
          <p:cNvSpPr txBox="1"/>
          <p:nvPr/>
        </p:nvSpPr>
        <p:spPr>
          <a:xfrm>
            <a:off x="9326880" y="1944758"/>
            <a:ext cx="2580969" cy="193899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ONAY VERİLMİŞ TOPLAM GETAT KLİNİK ARAŞTIRMA SAYISI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178</a:t>
            </a:r>
            <a:endParaRPr lang="tr-TR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Başlık 1">
            <a:extLst>
              <a:ext uri="{FF2B5EF4-FFF2-40B4-BE49-F238E27FC236}">
                <a16:creationId xmlns:a16="http://schemas.microsoft.com/office/drawing/2014/main" xmlns="" id="{002A8C27-A64C-4A53-9634-0D5209C7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0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15</a:t>
            </a:fld>
            <a:endParaRPr lang="tr-TR" dirty="0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D31BFFC7-7333-4425-8DFB-E469E6D2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  <p:sp>
        <p:nvSpPr>
          <p:cNvPr id="14" name="Metin kutusu 8">
            <a:extLst>
              <a:ext uri="{FF2B5EF4-FFF2-40B4-BE49-F238E27FC236}">
                <a16:creationId xmlns:a16="http://schemas.microsoft.com/office/drawing/2014/main" xmlns="" id="{42DC163C-CF17-4ED1-841A-E301CF6435B0}"/>
              </a:ext>
            </a:extLst>
          </p:cNvPr>
          <p:cNvSpPr txBox="1"/>
          <p:nvPr/>
        </p:nvSpPr>
        <p:spPr>
          <a:xfrm>
            <a:off x="1043867" y="1747478"/>
            <a:ext cx="10070987" cy="2708434"/>
          </a:xfrm>
          <a:prstGeom prst="rect">
            <a:avLst/>
          </a:prstGeom>
          <a:solidFill>
            <a:srgbClr val="8497B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3400" b="1" dirty="0">
                <a:solidFill>
                  <a:schemeClr val="bg1"/>
                </a:solidFill>
              </a:rPr>
              <a:t>GETAT uygulama alanlarında yapılan eğitim ve sertifikasyon faaliyetleri, 14 Ekim 2021 tarihi itibarı ile Sağlık Hizmetleri Genel Müdürlüğümüz bünyesinde görev yapmakta olan Eğitim ve Sertifikasyon Dairesi Başkanlığı’na devredilmiştir.*</a:t>
            </a:r>
          </a:p>
        </p:txBody>
      </p:sp>
      <p:sp>
        <p:nvSpPr>
          <p:cNvPr id="15" name="Metin kutusu 8">
            <a:extLst>
              <a:ext uri="{FF2B5EF4-FFF2-40B4-BE49-F238E27FC236}">
                <a16:creationId xmlns:a16="http://schemas.microsoft.com/office/drawing/2014/main" xmlns="" id="{F8F374E8-6E85-464A-AA9C-04189266B6B5}"/>
              </a:ext>
            </a:extLst>
          </p:cNvPr>
          <p:cNvSpPr txBox="1"/>
          <p:nvPr/>
        </p:nvSpPr>
        <p:spPr>
          <a:xfrm>
            <a:off x="1060506" y="4868576"/>
            <a:ext cx="10070987" cy="1107996"/>
          </a:xfrm>
          <a:prstGeom prst="rect">
            <a:avLst/>
          </a:prstGeom>
          <a:solidFill>
            <a:srgbClr val="8497B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2200" b="1" dirty="0">
                <a:solidFill>
                  <a:schemeClr val="bg1"/>
                </a:solidFill>
              </a:rPr>
              <a:t>*Bu sebeple; bu sunumun devamında yer alan GETAT eğitimleri/sertifikasyonları ile ilgili istatistik, 14 Ekim 2021 tarihi itibariyle güncel olan verilerden yararlanılarak oluşturulmuştur.</a:t>
            </a:r>
          </a:p>
        </p:txBody>
      </p:sp>
    </p:spTree>
    <p:extLst>
      <p:ext uri="{BB962C8B-B14F-4D97-AF65-F5344CB8AC3E}">
        <p14:creationId xmlns:p14="http://schemas.microsoft.com/office/powerpoint/2010/main" val="37805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16</a:t>
            </a:fld>
            <a:endParaRPr lang="tr-TR" dirty="0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D31BFFC7-7333-4425-8DFB-E469E6D2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8" name="İçerik Yer Tutucusu 11">
            <a:extLst>
              <a:ext uri="{FF2B5EF4-FFF2-40B4-BE49-F238E27FC236}">
                <a16:creationId xmlns:a16="http://schemas.microsoft.com/office/drawing/2014/main" xmlns="" id="{0388A68D-5ABE-484B-B8E2-93927D647C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2341877"/>
              </p:ext>
            </p:extLst>
          </p:nvPr>
        </p:nvGraphicFramePr>
        <p:xfrm>
          <a:off x="966509" y="1512490"/>
          <a:ext cx="10258982" cy="3236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897">
                  <a:extLst>
                    <a:ext uri="{9D8B030D-6E8A-4147-A177-3AD203B41FA5}">
                      <a16:colId xmlns:a16="http://schemas.microsoft.com/office/drawing/2014/main" xmlns="" val="2455219635"/>
                    </a:ext>
                  </a:extLst>
                </a:gridCol>
                <a:gridCol w="5116085">
                  <a:extLst>
                    <a:ext uri="{9D8B030D-6E8A-4147-A177-3AD203B41FA5}">
                      <a16:colId xmlns:a16="http://schemas.microsoft.com/office/drawing/2014/main" xmlns="" val="2185218303"/>
                    </a:ext>
                  </a:extLst>
                </a:gridCol>
              </a:tblGrid>
              <a:tr h="524690"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Standardın Adı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r-TR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8020285"/>
                  </a:ext>
                </a:extLst>
              </a:tr>
              <a:tr h="387348"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/>
                        <a:t>Akupunktur Sertifikalı Eğitim Programı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/>
                        <a:t>Larva Uygulaması Sertifikalı Eğitim Programı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9706097"/>
                  </a:ext>
                </a:extLst>
              </a:tr>
              <a:tr h="387348"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err="1"/>
                        <a:t>Apiterapi</a:t>
                      </a:r>
                      <a:r>
                        <a:rPr lang="tr-TR" sz="1800" b="0" dirty="0"/>
                        <a:t> Sertifikalı Eğitim Programı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/>
                        <a:t>Mezoterapi Sertifikalı Eğitim Programı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8474411"/>
                  </a:ext>
                </a:extLst>
              </a:tr>
              <a:tr h="387348"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err="1"/>
                        <a:t>Fitoterapi</a:t>
                      </a:r>
                      <a:r>
                        <a:rPr lang="tr-TR" sz="1800" b="0" dirty="0"/>
                        <a:t> Sertifikalı Eğitim Programı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err="1"/>
                        <a:t>Proloterapi</a:t>
                      </a:r>
                      <a:r>
                        <a:rPr lang="tr-TR" sz="1800" b="0" dirty="0"/>
                        <a:t> Sertifikalı Eğitim Programı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9342173"/>
                  </a:ext>
                </a:extLst>
              </a:tr>
              <a:tr h="387348"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/>
                        <a:t>Hipnoz Uygulaması Sertifikalı Eğitim Programı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err="1"/>
                        <a:t>Osteopati</a:t>
                      </a:r>
                      <a:r>
                        <a:rPr lang="tr-TR" sz="1800" b="0" dirty="0"/>
                        <a:t> Sertifikalı Eğitim Programı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5998615"/>
                  </a:ext>
                </a:extLst>
              </a:tr>
              <a:tr h="387348"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/>
                        <a:t>Sülük Uygulaması Sertifikalı Eğitim Programı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/>
                        <a:t>Ozon Uygulaması Sertifikalı Eğitim Programı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1198502"/>
                  </a:ext>
                </a:extLst>
              </a:tr>
              <a:tr h="387348"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err="1"/>
                        <a:t>Homeopati</a:t>
                      </a:r>
                      <a:r>
                        <a:rPr lang="tr-TR" sz="1800" b="0" dirty="0"/>
                        <a:t> Sertifikalı Eğitim Programı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err="1"/>
                        <a:t>Refleksoloji</a:t>
                      </a:r>
                      <a:r>
                        <a:rPr lang="tr-TR" sz="1800" b="0" dirty="0"/>
                        <a:t> Sertifikalı Eğitim Programı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4853347"/>
                  </a:ext>
                </a:extLst>
              </a:tr>
              <a:tr h="387348"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/>
                        <a:t>Kupa Uygulaması Sertifikalı Eğitim Programı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err="1"/>
                        <a:t>Müzikterapi</a:t>
                      </a:r>
                      <a:r>
                        <a:rPr lang="tr-TR" sz="1800" b="0" dirty="0"/>
                        <a:t> Sertifikalı Eğitim Programı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476988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57B7ABD-C2D8-424A-9664-ECB17CA8281D}"/>
              </a:ext>
            </a:extLst>
          </p:cNvPr>
          <p:cNvGraphicFramePr>
            <a:graphicFrameLocks noGrp="1"/>
          </p:cNvGraphicFramePr>
          <p:nvPr/>
        </p:nvGraphicFramePr>
        <p:xfrm>
          <a:off x="966509" y="5067167"/>
          <a:ext cx="10258982" cy="912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8982">
                  <a:extLst>
                    <a:ext uri="{9D8B030D-6E8A-4147-A177-3AD203B41FA5}">
                      <a16:colId xmlns:a16="http://schemas.microsoft.com/office/drawing/2014/main" xmlns="" val="3720403047"/>
                    </a:ext>
                  </a:extLst>
                </a:gridCol>
              </a:tblGrid>
              <a:tr h="524690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Çalışması Devam Eden Eğitim Standartları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7638202"/>
                  </a:ext>
                </a:extLst>
              </a:tr>
              <a:tr h="387348">
                <a:tc>
                  <a:txBody>
                    <a:bodyPr/>
                    <a:lstStyle/>
                    <a:p>
                      <a:pPr algn="ctr"/>
                      <a:r>
                        <a:rPr lang="tr-TR" sz="1800" b="0" dirty="0" err="1"/>
                        <a:t>Kayropraktik</a:t>
                      </a:r>
                      <a:r>
                        <a:rPr lang="tr-TR" sz="1800" b="0" dirty="0"/>
                        <a:t> Uygulaması Sertifikalı Eğitim Programı, Fonksiyonel Tıp Uygulamaları Sertifikalı Eğitim Programı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894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5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D31BFFC7-7333-4425-8DFB-E469E6D2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  <p:sp>
        <p:nvSpPr>
          <p:cNvPr id="12" name="Metin kutusu 5">
            <a:extLst>
              <a:ext uri="{FF2B5EF4-FFF2-40B4-BE49-F238E27FC236}">
                <a16:creationId xmlns:a16="http://schemas.microsoft.com/office/drawing/2014/main" xmlns="" id="{8E94ABC7-6088-4E0A-8504-ABD8E0F0CC20}"/>
              </a:ext>
            </a:extLst>
          </p:cNvPr>
          <p:cNvSpPr txBox="1"/>
          <p:nvPr/>
        </p:nvSpPr>
        <p:spPr>
          <a:xfrm>
            <a:off x="9201628" y="2986189"/>
            <a:ext cx="2828446" cy="2000548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TOPLAM GETAT EĞİTİM MERKEZİ SAYISI</a:t>
            </a:r>
          </a:p>
          <a:p>
            <a:pPr algn="ctr"/>
            <a:r>
              <a:rPr lang="tr-TR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C9BEAC6-ADF5-41AB-9269-E5EF007A7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532165"/>
              </p:ext>
            </p:extLst>
          </p:nvPr>
        </p:nvGraphicFramePr>
        <p:xfrm>
          <a:off x="161768" y="1181738"/>
          <a:ext cx="8982232" cy="564243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491116">
                  <a:extLst>
                    <a:ext uri="{9D8B030D-6E8A-4147-A177-3AD203B41FA5}">
                      <a16:colId xmlns:a16="http://schemas.microsoft.com/office/drawing/2014/main" xmlns="" val="75169604"/>
                    </a:ext>
                  </a:extLst>
                </a:gridCol>
                <a:gridCol w="4491116">
                  <a:extLst>
                    <a:ext uri="{9D8B030D-6E8A-4147-A177-3AD203B41FA5}">
                      <a16:colId xmlns:a16="http://schemas.microsoft.com/office/drawing/2014/main" xmlns="" val="1879490016"/>
                    </a:ext>
                  </a:extLst>
                </a:gridCol>
              </a:tblGrid>
              <a:tr h="451268">
                <a:tc gridSpan="2"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</a:rPr>
                        <a:t>GETAT Eğitim Merkezleri</a:t>
                      </a:r>
                    </a:p>
                  </a:txBody>
                  <a:tcPr>
                    <a:solidFill>
                      <a:srgbClr val="8497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7409932"/>
                  </a:ext>
                </a:extLst>
              </a:tr>
              <a:tr h="300845"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1-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Gazi Üniversitesi (ANKARA)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15- Sakarya Eğitim ve Araştırma Hastanesi (SAKARYA)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0444668"/>
                  </a:ext>
                </a:extLst>
              </a:tr>
              <a:tr h="300845"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2- Ankara Yıldırım Beyazıt Üniversitesi (ANKARA)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16- Aydın Adnan Menderes Üniversitesi (AYDIN)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87322626"/>
                  </a:ext>
                </a:extLst>
              </a:tr>
              <a:tr h="300845"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3- Cumhuriyet Üniversitesi (SİVAS)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17- Kayseri Şehir Hastanesi (KAYSERİ)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47473394"/>
                  </a:ext>
                </a:extLst>
              </a:tr>
              <a:tr h="511436"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4-Atatürk Üniversitesi (ERZURUM)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18- Ankara Dr. Abdurrahman </a:t>
                      </a:r>
                      <a:r>
                        <a:rPr lang="tr-TR" sz="1400" b="1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Yurtaslan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Onkoloji Eğitim ve Araştırma Hastanesi (ANKARA)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99918195"/>
                  </a:ext>
                </a:extLst>
              </a:tr>
              <a:tr h="300845"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5- İstanbul </a:t>
                      </a:r>
                      <a:r>
                        <a:rPr lang="tr-TR" sz="1400" b="1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Medipol</a:t>
                      </a:r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Üniversitesi (İSTANBUL)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19- Malatya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Eğitim ve Araştırma Hastanesi (MALATYA)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89067205"/>
                  </a:ext>
                </a:extLst>
              </a:tr>
              <a:tr h="300845"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6- </a:t>
                      </a:r>
                      <a:r>
                        <a:rPr lang="tr-TR" sz="1400" b="1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Bezmialem</a:t>
                      </a:r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Vakıf Üniversitesi (İSTANBUL)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20- Ankara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Şehir Hastanesi (ANKARA)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93847080"/>
                  </a:ext>
                </a:extLst>
              </a:tr>
              <a:tr h="443778"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7-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Bağcılar Eğitim ve Araştırma Hastanesi (İSTANBUL)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21- 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Darıca Farabi Eğitim ve Araştırma Hastanesi (KOCAELİ)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65621917"/>
                  </a:ext>
                </a:extLst>
              </a:tr>
              <a:tr h="44377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8- Gülhane Eğitim ve Araştırma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Hastanesi (ANKARA)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22- İzmir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tr-TR" sz="1400" b="1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Bozyaka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Eğitim ve Araştırma Hastanesi (İZMİR)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85832122"/>
                  </a:ext>
                </a:extLst>
              </a:tr>
              <a:tr h="5114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9-Ümraniye Eğitim ve Araştırma Hastanesi 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(İSTANBUL)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23- Bursa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Yüksek İhtisas Eğitim ve Araştırma Hastanesi (BURSA)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39757524"/>
                  </a:ext>
                </a:extLst>
              </a:tr>
              <a:tr h="3008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10- Antalya Eğitim ve Araştırma Hastanesi (ANTALYA)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24-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Düzce Üniversitesi (DÜZCE)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67375131"/>
                  </a:ext>
                </a:extLst>
              </a:tr>
              <a:tr h="50853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11- Konya Necmettin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Erbakan Üniversitesi (KONYA)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25- Sultan 2. Abdülhamid Han Eğitim ve Araştırma Hastanesi (İSTANBUL)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96069127"/>
                  </a:ext>
                </a:extLst>
              </a:tr>
              <a:tr h="3008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12-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İstanbul Yeditepe Üniversitesi (İSTANBUL)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26- Dokuz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Eylül Üniversitesi (İZMİR)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5682616"/>
                  </a:ext>
                </a:extLst>
              </a:tr>
              <a:tr h="3008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13-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İnönü Üniversitesi (MALATYA)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27- Maltepe Üniversitesi (İSTANBUL)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8968342"/>
                  </a:ext>
                </a:extLst>
              </a:tr>
              <a:tr h="30084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14- Keçiören Eğitim ve Araştırma Hastanesi (ANKARA)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sz="1400" b="1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28-</a:t>
                      </a:r>
                      <a:r>
                        <a:rPr lang="tr-TR" sz="1400" b="1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Lokman Hekim Üniversitesi (ANKARA)</a:t>
                      </a:r>
                      <a:endParaRPr lang="tr-TR" sz="1400" b="1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26890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09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18</a:t>
            </a:fld>
            <a:endParaRPr lang="tr-TR" dirty="0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D31BFFC7-7333-4425-8DFB-E469E6D2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C2FC8047-1DC7-452F-8EE7-62029425F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9722038"/>
              </p:ext>
            </p:extLst>
          </p:nvPr>
        </p:nvGraphicFramePr>
        <p:xfrm>
          <a:off x="1946035" y="1158163"/>
          <a:ext cx="9894111" cy="560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D7E2C55-1A84-43A1-B32C-D6A6EC4875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44" y="1884901"/>
            <a:ext cx="1404095" cy="1404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1EF5F3-B0EE-4F27-A264-4434C95A97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7" y="3429000"/>
            <a:ext cx="1562091" cy="1558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CF987AF-202A-4C62-949B-26B9124AAF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7" y="4836160"/>
            <a:ext cx="1562091" cy="155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4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D31BFFC7-7333-4425-8DFB-E469E6D2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9" name="Grafik 4">
            <a:extLst>
              <a:ext uri="{FF2B5EF4-FFF2-40B4-BE49-F238E27FC236}">
                <a16:creationId xmlns:a16="http://schemas.microsoft.com/office/drawing/2014/main" xmlns="" id="{868C040E-C5F1-43E7-AAEB-94AC80CEB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634684"/>
              </p:ext>
            </p:extLst>
          </p:nvPr>
        </p:nvGraphicFramePr>
        <p:xfrm>
          <a:off x="0" y="1112520"/>
          <a:ext cx="12034054" cy="574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800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BF14BAC8-3BDA-444D-B3FE-9579ABF3D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454397"/>
              </p:ext>
            </p:extLst>
          </p:nvPr>
        </p:nvGraphicFramePr>
        <p:xfrm>
          <a:off x="1916789" y="1099462"/>
          <a:ext cx="9894111" cy="5601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B500EA-262B-4868-AFC0-5BBFEEB44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4" y="1831344"/>
            <a:ext cx="1384024" cy="1384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62212A5-E98A-4FB2-B6A2-887349A9EC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7" y="3274069"/>
            <a:ext cx="1562091" cy="15582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A84FCFB-41EE-4B80-969D-583F7674B3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1" y="4836160"/>
            <a:ext cx="1562091" cy="155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5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20</a:t>
            </a:fld>
            <a:endParaRPr lang="tr-TR" dirty="0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D31BFFC7-7333-4425-8DFB-E469E6D2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8" name="İçerik Yer Tutucusu 11">
            <a:extLst>
              <a:ext uri="{FF2B5EF4-FFF2-40B4-BE49-F238E27FC236}">
                <a16:creationId xmlns:a16="http://schemas.microsoft.com/office/drawing/2014/main" xmlns="" id="{0388A68D-5ABE-484B-B8E2-93927D647C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145831"/>
              </p:ext>
            </p:extLst>
          </p:nvPr>
        </p:nvGraphicFramePr>
        <p:xfrm>
          <a:off x="535412" y="1175838"/>
          <a:ext cx="7027438" cy="555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8122">
                  <a:extLst>
                    <a:ext uri="{9D8B030D-6E8A-4147-A177-3AD203B41FA5}">
                      <a16:colId xmlns:a16="http://schemas.microsoft.com/office/drawing/2014/main" xmlns="" val="2455219635"/>
                    </a:ext>
                  </a:extLst>
                </a:gridCol>
                <a:gridCol w="2429316">
                  <a:extLst>
                    <a:ext uri="{9D8B030D-6E8A-4147-A177-3AD203B41FA5}">
                      <a16:colId xmlns:a16="http://schemas.microsoft.com/office/drawing/2014/main" xmlns="" val="2185218303"/>
                    </a:ext>
                  </a:extLst>
                </a:gridCol>
              </a:tblGrid>
              <a:tr h="828468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Geleneksel ve Tamamlayıcı Tıp Uygulama Alanları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Sertifika Sayısı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8020285"/>
                  </a:ext>
                </a:extLst>
              </a:tr>
              <a:tr h="33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Kupa Uygulaması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4957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9706097"/>
                  </a:ext>
                </a:extLst>
              </a:tr>
              <a:tr h="33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Mezoterapi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8474411"/>
                  </a:ext>
                </a:extLst>
              </a:tr>
              <a:tr h="33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Ozon Uygulaması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9342173"/>
                  </a:ext>
                </a:extLst>
              </a:tr>
              <a:tr h="33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Akupunktur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2518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5998615"/>
                  </a:ext>
                </a:extLst>
              </a:tr>
              <a:tr h="33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Sülük Uygulaması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1507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1198502"/>
                  </a:ext>
                </a:extLst>
              </a:tr>
              <a:tr h="33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Hipnoz Uygulaması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4853347"/>
                  </a:ext>
                </a:extLst>
              </a:tr>
              <a:tr h="33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Fitoterapi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4769888"/>
                  </a:ext>
                </a:extLst>
              </a:tr>
              <a:tr h="33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Proloterapi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3481668"/>
                  </a:ext>
                </a:extLst>
              </a:tr>
              <a:tr h="33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Homeopati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8469213"/>
                  </a:ext>
                </a:extLst>
              </a:tr>
              <a:tr h="33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Apiterapi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415372"/>
                  </a:ext>
                </a:extLst>
              </a:tr>
              <a:tr h="33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Müzik Terapi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9117357"/>
                  </a:ext>
                </a:extLst>
              </a:tr>
              <a:tr h="33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Larva Uygulaması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0077255"/>
                  </a:ext>
                </a:extLst>
              </a:tr>
              <a:tr h="33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Refleksoloji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8806056"/>
                  </a:ext>
                </a:extLst>
              </a:tr>
              <a:tr h="337524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Osteopati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7620338"/>
                  </a:ext>
                </a:extLst>
              </a:tr>
            </a:tbl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83E3430D-439B-4F44-B72C-AA41B682B50A}"/>
              </a:ext>
            </a:extLst>
          </p:cNvPr>
          <p:cNvSpPr txBox="1"/>
          <p:nvPr/>
        </p:nvSpPr>
        <p:spPr>
          <a:xfrm>
            <a:off x="7863319" y="1175838"/>
            <a:ext cx="1884508" cy="3847207"/>
          </a:xfrm>
          <a:prstGeom prst="rect">
            <a:avLst/>
          </a:prstGeom>
          <a:solidFill>
            <a:srgbClr val="8497B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Sertifikalı Hekim ve Diş Hekimi Sayısı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</a:rPr>
              <a:t>5</a:t>
            </a:r>
            <a:r>
              <a:rPr lang="en-GB" sz="3200" b="1" dirty="0">
                <a:solidFill>
                  <a:srgbClr val="002060"/>
                </a:solidFill>
              </a:rPr>
              <a:t>.300</a:t>
            </a:r>
            <a:endParaRPr lang="tr-TR" sz="3200" b="1" dirty="0">
              <a:solidFill>
                <a:srgbClr val="002060"/>
              </a:solidFill>
            </a:endParaRPr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Sertifikalı Hekim Dışı Sağlık Profesyoneli Sayısı (Eczacı, Diğer Sağlık ve Müzik Profesyonelleri</a:t>
            </a:r>
            <a:r>
              <a:rPr lang="en-GB" b="1" dirty="0">
                <a:solidFill>
                  <a:schemeClr val="bg1"/>
                </a:solidFill>
              </a:rPr>
              <a:t>)</a:t>
            </a:r>
            <a:endParaRPr lang="tr-TR" b="1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41</a:t>
            </a:r>
            <a:r>
              <a:rPr lang="tr-TR" sz="3200" b="1" dirty="0" smtClean="0">
                <a:solidFill>
                  <a:srgbClr val="002060"/>
                </a:solidFill>
              </a:rPr>
              <a:t>7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11" name="Metin kutusu 9">
            <a:extLst>
              <a:ext uri="{FF2B5EF4-FFF2-40B4-BE49-F238E27FC236}">
                <a16:creationId xmlns:a16="http://schemas.microsoft.com/office/drawing/2014/main" xmlns="" id="{20DDBD3F-51F9-4A23-BC71-E3EE5F7CC3F7}"/>
              </a:ext>
            </a:extLst>
          </p:cNvPr>
          <p:cNvSpPr txBox="1"/>
          <p:nvPr/>
        </p:nvSpPr>
        <p:spPr>
          <a:xfrm>
            <a:off x="7863319" y="5313867"/>
            <a:ext cx="1898188" cy="1415772"/>
          </a:xfrm>
          <a:prstGeom prst="rect">
            <a:avLst/>
          </a:prstGeom>
          <a:solidFill>
            <a:srgbClr val="8497B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Toplam Sertifika ve Denklik Belgesi Sayısı</a:t>
            </a:r>
          </a:p>
          <a:p>
            <a:pPr algn="ctr"/>
            <a:r>
              <a:rPr lang="tr-TR" sz="3200" b="1" smtClean="0">
                <a:solidFill>
                  <a:srgbClr val="002060"/>
                </a:solidFill>
              </a:rPr>
              <a:t>18</a:t>
            </a:r>
            <a:r>
              <a:rPr lang="en-GB" sz="3200" b="1" smtClean="0">
                <a:solidFill>
                  <a:srgbClr val="002060"/>
                </a:solidFill>
              </a:rPr>
              <a:t>.</a:t>
            </a:r>
            <a:r>
              <a:rPr lang="tr-TR" sz="3200" b="1" dirty="0" smtClean="0">
                <a:solidFill>
                  <a:srgbClr val="002060"/>
                </a:solidFill>
              </a:rPr>
              <a:t>597</a:t>
            </a:r>
            <a:endParaRPr lang="tr-TR" sz="3200" b="1" dirty="0">
              <a:solidFill>
                <a:srgbClr val="002060"/>
              </a:solidFill>
            </a:endParaRPr>
          </a:p>
        </p:txBody>
      </p:sp>
      <p:sp>
        <p:nvSpPr>
          <p:cNvPr id="12" name="Metin kutusu 9">
            <a:extLst>
              <a:ext uri="{FF2B5EF4-FFF2-40B4-BE49-F238E27FC236}">
                <a16:creationId xmlns:a16="http://schemas.microsoft.com/office/drawing/2014/main" xmlns="" id="{316B0FE8-17EB-4389-BEC0-DBBA10BCA47D}"/>
              </a:ext>
            </a:extLst>
          </p:cNvPr>
          <p:cNvSpPr txBox="1"/>
          <p:nvPr/>
        </p:nvSpPr>
        <p:spPr>
          <a:xfrm>
            <a:off x="9946775" y="4748615"/>
            <a:ext cx="1884508" cy="1138773"/>
          </a:xfrm>
          <a:prstGeom prst="rect">
            <a:avLst/>
          </a:prstGeom>
          <a:solidFill>
            <a:srgbClr val="8497B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Denklik Belgesi Sayısı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</a:rPr>
              <a:t>161</a:t>
            </a:r>
          </a:p>
        </p:txBody>
      </p:sp>
      <p:sp>
        <p:nvSpPr>
          <p:cNvPr id="13" name="Metin kutusu 9">
            <a:extLst>
              <a:ext uri="{FF2B5EF4-FFF2-40B4-BE49-F238E27FC236}">
                <a16:creationId xmlns:a16="http://schemas.microsoft.com/office/drawing/2014/main" xmlns="" id="{ADAD54B5-27A1-482E-BA68-5EE5EE5E64C5}"/>
              </a:ext>
            </a:extLst>
          </p:cNvPr>
          <p:cNvSpPr txBox="1"/>
          <p:nvPr/>
        </p:nvSpPr>
        <p:spPr>
          <a:xfrm>
            <a:off x="9946776" y="2444115"/>
            <a:ext cx="1884507" cy="1969770"/>
          </a:xfrm>
          <a:prstGeom prst="rect">
            <a:avLst/>
          </a:prstGeom>
          <a:solidFill>
            <a:srgbClr val="8497B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Yönetmelik Öncesi Tescillenen Akupunktur</a:t>
            </a:r>
          </a:p>
          <a:p>
            <a:pPr algn="ctr"/>
            <a:r>
              <a:rPr lang="tr-TR" b="1" dirty="0">
                <a:solidFill>
                  <a:schemeClr val="bg1"/>
                </a:solidFill>
              </a:rPr>
              <a:t>Sertifikası Sayısı</a:t>
            </a:r>
          </a:p>
          <a:p>
            <a:pPr algn="ctr"/>
            <a:r>
              <a:rPr lang="tr-TR" sz="3200" b="1" dirty="0">
                <a:solidFill>
                  <a:srgbClr val="002060"/>
                </a:solidFill>
              </a:rPr>
              <a:t>1096</a:t>
            </a:r>
          </a:p>
        </p:txBody>
      </p:sp>
    </p:spTree>
    <p:extLst>
      <p:ext uri="{BB962C8B-B14F-4D97-AF65-F5344CB8AC3E}">
        <p14:creationId xmlns:p14="http://schemas.microsoft.com/office/powerpoint/2010/main" val="193756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="" xmlns:a16="http://schemas.microsoft.com/office/drawing/2014/main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  <p:sp>
        <p:nvSpPr>
          <p:cNvPr id="10" name="Başlık 1">
            <a:extLst>
              <a:ext uri="{FF2B5EF4-FFF2-40B4-BE49-F238E27FC236}">
                <a16:creationId xmlns="" xmlns:a16="http://schemas.microsoft.com/office/drawing/2014/main" id="{D31BFFC7-7333-4425-8DFB-E469E6D2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12" name="İçerik Yer Tutucusu 6">
            <a:extLst>
              <a:ext uri="{FF2B5EF4-FFF2-40B4-BE49-F238E27FC236}">
                <a16:creationId xmlns="" xmlns:a16="http://schemas.microsoft.com/office/drawing/2014/main" id="{6C7926B7-1620-489F-9FCA-BE461FBAB3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53807"/>
              </p:ext>
            </p:extLst>
          </p:nvPr>
        </p:nvGraphicFramePr>
        <p:xfrm>
          <a:off x="0" y="1083354"/>
          <a:ext cx="12026965" cy="5617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616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22</a:t>
            </a:fld>
            <a:endParaRPr lang="tr-TR" dirty="0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D31BFFC7-7333-4425-8DFB-E469E6D2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Grafik 5">
            <a:extLst>
              <a:ext uri="{FF2B5EF4-FFF2-40B4-BE49-F238E27FC236}">
                <a16:creationId xmlns:a16="http://schemas.microsoft.com/office/drawing/2014/main" xmlns="" id="{D3523EC0-16A2-420D-8BE0-A5EB9B9E8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737018"/>
              </p:ext>
            </p:extLst>
          </p:nvPr>
        </p:nvGraphicFramePr>
        <p:xfrm>
          <a:off x="2152650" y="1079947"/>
          <a:ext cx="819531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88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164317" y="659791"/>
            <a:ext cx="5544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Türkiye Cumhuriyeti Sağlık Bakanlığı</a:t>
            </a:r>
            <a:b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Sağlık Hizmetleri Genel Müdürlüğü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204012" y="2875002"/>
            <a:ext cx="5009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6600" dirty="0">
                <a:solidFill>
                  <a:srgbClr val="FF0000"/>
                </a:solidFill>
                <a:latin typeface="Calibri" panose="020F0502020204030204"/>
              </a:rPr>
              <a:t>Teşekkürler</a:t>
            </a:r>
            <a:endParaRPr kumimoji="0" lang="tr-TR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xmlns="" id="{28475DC2-74E1-41D5-8D19-170EAAF58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93" y="1974047"/>
            <a:ext cx="2998567" cy="290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1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3</a:t>
            </a:fld>
            <a:endParaRPr lang="tr-TR" dirty="0"/>
          </a:p>
        </p:txBody>
      </p:sp>
      <p:graphicFrame>
        <p:nvGraphicFramePr>
          <p:cNvPr id="8" name="Grafik 4">
            <a:extLst>
              <a:ext uri="{FF2B5EF4-FFF2-40B4-BE49-F238E27FC236}">
                <a16:creationId xmlns:a16="http://schemas.microsoft.com/office/drawing/2014/main" xmlns="" id="{A9818139-DEBA-44BF-B5BA-2103311157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078103"/>
              </p:ext>
            </p:extLst>
          </p:nvPr>
        </p:nvGraphicFramePr>
        <p:xfrm>
          <a:off x="1043867" y="857250"/>
          <a:ext cx="10090858" cy="6000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045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4</a:t>
            </a:fld>
            <a:endParaRPr lang="tr-TR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C6503AF1-6D22-4B56-A1EA-B870F10BD9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8444940"/>
              </p:ext>
            </p:extLst>
          </p:nvPr>
        </p:nvGraphicFramePr>
        <p:xfrm>
          <a:off x="1374982" y="1062765"/>
          <a:ext cx="9442035" cy="579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Başlık 1">
            <a:extLst>
              <a:ext uri="{FF2B5EF4-FFF2-40B4-BE49-F238E27FC236}">
                <a16:creationId xmlns:a16="http://schemas.microsoft.com/office/drawing/2014/main" xmlns="" id="{F87CF36F-59FB-4561-82ED-ED8E9097D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5</a:t>
            </a:fld>
            <a:endParaRPr lang="tr-TR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FD840557-D2E8-453A-A4DD-4672495B8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9068678"/>
              </p:ext>
            </p:extLst>
          </p:nvPr>
        </p:nvGraphicFramePr>
        <p:xfrm>
          <a:off x="2294021" y="1692466"/>
          <a:ext cx="7603958" cy="516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41FF397-730B-4B5A-86B3-E275DAFACA4F}"/>
              </a:ext>
            </a:extLst>
          </p:cNvPr>
          <p:cNvSpPr/>
          <p:nvPr/>
        </p:nvSpPr>
        <p:spPr>
          <a:xfrm>
            <a:off x="3287813" y="1134548"/>
            <a:ext cx="5616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tr-TR" sz="2400" b="1" dirty="0"/>
              <a:t>GETAT Ünitelerinin Kurumsal Bazlı Dağılımı</a:t>
            </a:r>
          </a:p>
        </p:txBody>
      </p:sp>
      <p:sp>
        <p:nvSpPr>
          <p:cNvPr id="10" name="Metin kutusu 5">
            <a:extLst>
              <a:ext uri="{FF2B5EF4-FFF2-40B4-BE49-F238E27FC236}">
                <a16:creationId xmlns:a16="http://schemas.microsoft.com/office/drawing/2014/main" xmlns="" id="{25529150-C245-43AC-A12D-CE4827264844}"/>
              </a:ext>
            </a:extLst>
          </p:cNvPr>
          <p:cNvSpPr txBox="1"/>
          <p:nvPr/>
        </p:nvSpPr>
        <p:spPr>
          <a:xfrm>
            <a:off x="9175936" y="1877574"/>
            <a:ext cx="3016064" cy="156966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TOPLAM GETAT ÜNİTE SAYISI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2301</a:t>
            </a:r>
            <a:endParaRPr lang="tr-TR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Başlık 1">
            <a:extLst>
              <a:ext uri="{FF2B5EF4-FFF2-40B4-BE49-F238E27FC236}">
                <a16:creationId xmlns:a16="http://schemas.microsoft.com/office/drawing/2014/main" xmlns="" id="{6D98AF26-62FA-47A4-897C-D8B4A746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6</a:t>
            </a:fld>
            <a:endParaRPr lang="tr-TR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220B4106-E794-4E69-AE83-24615D497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845648"/>
              </p:ext>
            </p:extLst>
          </p:nvPr>
        </p:nvGraphicFramePr>
        <p:xfrm>
          <a:off x="1374982" y="1062765"/>
          <a:ext cx="9442035" cy="5795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86ED4FE5-72B0-4009-A6D5-7E8CD8A74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7</a:t>
            </a:fld>
            <a:endParaRPr lang="tr-TR" dirty="0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86ED4FE5-72B0-4009-A6D5-7E8CD8A74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  <p:graphicFrame>
        <p:nvGraphicFramePr>
          <p:cNvPr id="8" name="İçerik Yer Tutucusu 6">
            <a:extLst>
              <a:ext uri="{FF2B5EF4-FFF2-40B4-BE49-F238E27FC236}">
                <a16:creationId xmlns:a16="http://schemas.microsoft.com/office/drawing/2014/main" xmlns="" id="{A95A4D4D-5664-4F15-8B38-0008C1879C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923454"/>
              </p:ext>
            </p:extLst>
          </p:nvPr>
        </p:nvGraphicFramePr>
        <p:xfrm>
          <a:off x="694944" y="1133856"/>
          <a:ext cx="10425638" cy="572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34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8</a:t>
            </a:fld>
            <a:endParaRPr lang="tr-TR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D697B8B0-AF3A-4193-82A6-148FE1892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2975319"/>
              </p:ext>
            </p:extLst>
          </p:nvPr>
        </p:nvGraphicFramePr>
        <p:xfrm>
          <a:off x="1686092" y="1118937"/>
          <a:ext cx="8819816" cy="573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46FA75B8-98F0-4A34-9DC5-E7A48837A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65035" y="1334814"/>
            <a:ext cx="11865197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>
              <a:solidFill>
                <a:srgbClr val="FF0000"/>
              </a:solidFill>
            </a:endParaRPr>
          </a:p>
          <a:p>
            <a:pPr algn="just"/>
            <a:endParaRPr lang="tr-TR" sz="2000" dirty="0"/>
          </a:p>
        </p:txBody>
      </p:sp>
      <p:pic>
        <p:nvPicPr>
          <p:cNvPr id="6" name="Picture 5" descr="bayrak">
            <a:extLst>
              <a:ext uri="{FF2B5EF4-FFF2-40B4-BE49-F238E27FC236}">
                <a16:creationId xmlns:a16="http://schemas.microsoft.com/office/drawing/2014/main" xmlns="" id="{5460CE6A-ABA0-431A-949E-CFA645A9DA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074" y="142875"/>
            <a:ext cx="1143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DAB1BAD9-F211-49B6-8C9A-CFF6F1224E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204BE-466C-4FCD-980B-D321A1B2D829}" type="slidenum">
              <a:rPr lang="tr-TR" smtClean="0"/>
              <a:pPr>
                <a:defRPr/>
              </a:pPr>
              <a:t>9</a:t>
            </a:fld>
            <a:endParaRPr lang="tr-TR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A6E3917-67AD-4F32-BF86-F887C4AF11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415410"/>
              </p:ext>
            </p:extLst>
          </p:nvPr>
        </p:nvGraphicFramePr>
        <p:xfrm>
          <a:off x="-11467" y="1106904"/>
          <a:ext cx="12203467" cy="5793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Başlık 1">
            <a:extLst>
              <a:ext uri="{FF2B5EF4-FFF2-40B4-BE49-F238E27FC236}">
                <a16:creationId xmlns:a16="http://schemas.microsoft.com/office/drawing/2014/main" xmlns="" id="{2B37367B-F999-4C93-8374-5C660EC6A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867" y="128361"/>
            <a:ext cx="10986207" cy="728889"/>
          </a:xfrm>
        </p:spPr>
        <p:txBody>
          <a:bodyPr>
            <a:normAutofit/>
          </a:bodyPr>
          <a:lstStyle/>
          <a:p>
            <a:r>
              <a:rPr lang="tr-TR" sz="2700" b="1" dirty="0">
                <a:cs typeface="Times New Roman" panose="02020603050405020304" pitchFamily="18" charset="0"/>
              </a:rPr>
              <a:t>Türkiye’de Geleneksel ve Tamamlayıcı Tıp</a:t>
            </a:r>
            <a:endParaRPr lang="en-GB" sz="27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824</Words>
  <Application>Microsoft Office PowerPoint</Application>
  <PresentationFormat>Geniş ekran</PresentationFormat>
  <Paragraphs>213</Paragraphs>
  <Slides>23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1_Office Teması</vt:lpstr>
      <vt:lpstr>Türkiye Cumhuriyeti Sağlık Bakanlığı Sağlık Hizmetleri Genel Müdürlüğü Geleneksel, Tamamlayıcı ve Fonksiyonel  Tıp Uygulamaları Dairesi Başkanlığı  İstatistiki Bilgiler 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Türkiye’de Geleneksel ve Tamamlayıcı Tıp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Republic of Turkey Ministry of Health General Directorate of Health Services Traditional, Complementary and Functional Medicine Department</dc:title>
  <dc:creator>MEHMET ZAFER KALAYCI</dc:creator>
  <cp:lastModifiedBy>HATİCE MURTAZAOĞLU</cp:lastModifiedBy>
  <cp:revision>501</cp:revision>
  <dcterms:created xsi:type="dcterms:W3CDTF">2021-11-12T08:34:06Z</dcterms:created>
  <dcterms:modified xsi:type="dcterms:W3CDTF">2024-04-30T07:34:23Z</dcterms:modified>
</cp:coreProperties>
</file>